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92" r:id="rId2"/>
    <p:sldId id="256" r:id="rId3"/>
    <p:sldId id="258" r:id="rId4"/>
    <p:sldId id="257" r:id="rId5"/>
    <p:sldId id="313" r:id="rId6"/>
    <p:sldId id="260" r:id="rId7"/>
    <p:sldId id="311" r:id="rId8"/>
    <p:sldId id="310" r:id="rId9"/>
    <p:sldId id="261" r:id="rId10"/>
    <p:sldId id="262" r:id="rId11"/>
    <p:sldId id="287" r:id="rId12"/>
    <p:sldId id="312" r:id="rId13"/>
    <p:sldId id="294" r:id="rId14"/>
    <p:sldId id="299" r:id="rId15"/>
    <p:sldId id="303" r:id="rId16"/>
    <p:sldId id="304" r:id="rId17"/>
    <p:sldId id="284" r:id="rId18"/>
    <p:sldId id="295" r:id="rId19"/>
    <p:sldId id="296" r:id="rId20"/>
  </p:sldIdLst>
  <p:sldSz cx="9144000" cy="5143500" type="screen16x9"/>
  <p:notesSz cx="6858000" cy="9144000"/>
  <p:embeddedFontLst>
    <p:embeddedFont>
      <p:font typeface="Robot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Tahoma" panose="020B0604030504040204" pitchFamily="34" charset="0"/>
      <p:regular r:id="rId34"/>
      <p:bold r:id="rId35"/>
    </p:embeddedFont>
    <p:embeddedFont>
      <p:font typeface="Aharoni" panose="020B0604020202020204" charset="-79"/>
      <p:bold r:id="rId36"/>
    </p:embeddedFont>
    <p:embeddedFont>
      <p:font typeface="Boulder" panose="020B0604020202020204" charset="0"/>
      <p:regular r:id="rId37"/>
    </p:embeddedFont>
    <p:embeddedFont>
      <p:font typeface="Verdana" panose="020B0604030504040204" pitchFamily="34" charset="0"/>
      <p:regular r:id="rId38"/>
      <p:bold r:id="rId39"/>
      <p:italic r:id="rId40"/>
      <p:boldItalic r:id="rId41"/>
    </p:embeddedFont>
    <p:embeddedFont>
      <p:font typeface="Franklin Gothic Demi Cond" panose="020B0706030402020204" pitchFamily="3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8" d="100"/>
          <a:sy n="108" d="100"/>
        </p:scale>
        <p:origin x="-28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863607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Introductions</a:t>
            </a:r>
          </a:p>
          <a:p>
            <a:r>
              <a:rPr lang="en-US" dirty="0"/>
              <a:t>Recognize</a:t>
            </a:r>
            <a:r>
              <a:rPr lang="en-US" baseline="0" dirty="0"/>
              <a:t> the grade level curriculum writers</a:t>
            </a:r>
            <a:endParaRPr lang="en-US" dirty="0"/>
          </a:p>
        </p:txBody>
      </p:sp>
      <p:sp>
        <p:nvSpPr>
          <p:cNvPr id="4" name="Slide Number Placeholder 3"/>
          <p:cNvSpPr>
            <a:spLocks noGrp="1"/>
          </p:cNvSpPr>
          <p:nvPr>
            <p:ph type="sldNum" sz="quarter" idx="10"/>
          </p:nvPr>
        </p:nvSpPr>
        <p:spPr/>
        <p:txBody>
          <a:bodyPr/>
          <a:lstStyle/>
          <a:p>
            <a:fld id="{E96E5800-4852-4055-922A-9CF299F29301}" type="slidenum">
              <a:rPr lang="en-US" smtClean="0"/>
              <a:t>1</a:t>
            </a:fld>
            <a:endParaRPr lang="en-US"/>
          </a:p>
        </p:txBody>
      </p:sp>
    </p:spTree>
    <p:extLst>
      <p:ext uri="{BB962C8B-B14F-4D97-AF65-F5344CB8AC3E}">
        <p14:creationId xmlns:p14="http://schemas.microsoft.com/office/powerpoint/2010/main" val="17130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ff0c495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ff0c495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062404ef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062404ef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50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a:t>
            </a:r>
          </a:p>
        </p:txBody>
      </p:sp>
      <p:sp>
        <p:nvSpPr>
          <p:cNvPr id="4" name="Slide Number Placeholder 3"/>
          <p:cNvSpPr>
            <a:spLocks noGrp="1"/>
          </p:cNvSpPr>
          <p:nvPr>
            <p:ph type="sldNum" sz="quarter" idx="10"/>
          </p:nvPr>
        </p:nvSpPr>
        <p:spPr/>
        <p:txBody>
          <a:bodyPr/>
          <a:lstStyle/>
          <a:p>
            <a:pPr defTabSz="931774">
              <a:defRPr/>
            </a:pPr>
            <a:fld id="{E96E5800-4852-4055-922A-9CF299F29301}"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93359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ff0c495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ff0c495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25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ff0c495c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ff0c495c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56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062f0329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062f0329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062f0329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062f0329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89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062f0329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062f0329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88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ff0c495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ff0c495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062404e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062404e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062404e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062404e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062404e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062404e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thgiraffe.com/blog/teaching-geometry-for-deeper-understanding-using-the-5-van-hiele-level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SykgOciBFsk?feature=oembed"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9.xm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17.xml"/><Relationship Id="rId4" Type="http://schemas.openxmlformats.org/officeDocument/2006/relationships/slide" Target="slide18.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dqtZu2WTyI8"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IpWw-f3avk"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slide" Target="slide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k1VoV97DnY"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slide" Target="slide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ck1VoV97DnY"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slide" Target="slide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player.vimeo.com/video/185882325?app_id=122963" TargetMode="External"/><Relationship Id="rId5" Type="http://schemas.openxmlformats.org/officeDocument/2006/relationships/hyperlink" Target="https://howweteach.com/mathtalks/"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c8MPXdgq1i0?feature=oembed"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pple">
            <a:extLst>
              <a:ext uri="{FF2B5EF4-FFF2-40B4-BE49-F238E27FC236}">
                <a16:creationId xmlns:a16="http://schemas.microsoft.com/office/drawing/2014/main" xmlns="" id="{17C19676-E04F-4E2C-83EF-89097922D4C6}"/>
              </a:ext>
            </a:extLst>
          </p:cNvPr>
          <p:cNvSpPr>
            <a:spLocks/>
          </p:cNvSpPr>
          <p:nvPr/>
        </p:nvSpPr>
        <p:spPr bwMode="auto">
          <a:xfrm>
            <a:off x="2895227" y="419314"/>
            <a:ext cx="3353546" cy="3752636"/>
          </a:xfrm>
          <a:custGeom>
            <a:avLst/>
            <a:gdLst>
              <a:gd name="T0" fmla="*/ 1725 w 1920"/>
              <a:gd name="T1" fmla="*/ 580 h 2150"/>
              <a:gd name="T2" fmla="*/ 1400 w 1920"/>
              <a:gd name="T3" fmla="*/ 433 h 2150"/>
              <a:gd name="T4" fmla="*/ 1610 w 1920"/>
              <a:gd name="T5" fmla="*/ 261 h 2150"/>
              <a:gd name="T6" fmla="*/ 1200 w 1920"/>
              <a:gd name="T7" fmla="*/ 132 h 2150"/>
              <a:gd name="T8" fmla="*/ 1057 w 1920"/>
              <a:gd name="T9" fmla="*/ 294 h 2150"/>
              <a:gd name="T10" fmla="*/ 1009 w 1920"/>
              <a:gd name="T11" fmla="*/ 436 h 2150"/>
              <a:gd name="T12" fmla="*/ 998 w 1920"/>
              <a:gd name="T13" fmla="*/ 478 h 2150"/>
              <a:gd name="T14" fmla="*/ 995 w 1920"/>
              <a:gd name="T15" fmla="*/ 478 h 2150"/>
              <a:gd name="T16" fmla="*/ 865 w 1920"/>
              <a:gd name="T17" fmla="*/ 42 h 2150"/>
              <a:gd name="T18" fmla="*/ 691 w 1920"/>
              <a:gd name="T19" fmla="*/ 112 h 2150"/>
              <a:gd name="T20" fmla="*/ 925 w 1920"/>
              <a:gd name="T21" fmla="*/ 478 h 2150"/>
              <a:gd name="T22" fmla="*/ 532 w 1920"/>
              <a:gd name="T23" fmla="*/ 437 h 2150"/>
              <a:gd name="T24" fmla="*/ 4 w 1920"/>
              <a:gd name="T25" fmla="*/ 1156 h 2150"/>
              <a:gd name="T26" fmla="*/ 318 w 1920"/>
              <a:gd name="T27" fmla="*/ 1932 h 2150"/>
              <a:gd name="T28" fmla="*/ 881 w 1920"/>
              <a:gd name="T29" fmla="*/ 2144 h 2150"/>
              <a:gd name="T30" fmla="*/ 979 w 1920"/>
              <a:gd name="T31" fmla="*/ 2125 h 2150"/>
              <a:gd name="T32" fmla="*/ 1107 w 1920"/>
              <a:gd name="T33" fmla="*/ 2146 h 2150"/>
              <a:gd name="T34" fmla="*/ 1602 w 1920"/>
              <a:gd name="T35" fmla="*/ 1932 h 2150"/>
              <a:gd name="T36" fmla="*/ 1916 w 1920"/>
              <a:gd name="T37" fmla="*/ 1156 h 2150"/>
              <a:gd name="T38" fmla="*/ 1725 w 1920"/>
              <a:gd name="T39" fmla="*/ 58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0" h="2150">
                <a:moveTo>
                  <a:pt x="1725" y="580"/>
                </a:moveTo>
                <a:cubicBezTo>
                  <a:pt x="1666" y="525"/>
                  <a:pt x="1531" y="448"/>
                  <a:pt x="1400" y="433"/>
                </a:cubicBezTo>
                <a:cubicBezTo>
                  <a:pt x="1469" y="393"/>
                  <a:pt x="1533" y="338"/>
                  <a:pt x="1610" y="261"/>
                </a:cubicBezTo>
                <a:cubicBezTo>
                  <a:pt x="1551" y="198"/>
                  <a:pt x="1398" y="12"/>
                  <a:pt x="1200" y="132"/>
                </a:cubicBezTo>
                <a:cubicBezTo>
                  <a:pt x="1135" y="170"/>
                  <a:pt x="1090" y="231"/>
                  <a:pt x="1057" y="294"/>
                </a:cubicBezTo>
                <a:cubicBezTo>
                  <a:pt x="1034" y="340"/>
                  <a:pt x="1018" y="390"/>
                  <a:pt x="1009" y="436"/>
                </a:cubicBezTo>
                <a:cubicBezTo>
                  <a:pt x="1005" y="452"/>
                  <a:pt x="1002" y="465"/>
                  <a:pt x="998" y="478"/>
                </a:cubicBezTo>
                <a:cubicBezTo>
                  <a:pt x="997" y="478"/>
                  <a:pt x="996" y="478"/>
                  <a:pt x="995" y="478"/>
                </a:cubicBezTo>
                <a:cubicBezTo>
                  <a:pt x="976" y="302"/>
                  <a:pt x="919" y="75"/>
                  <a:pt x="865" y="42"/>
                </a:cubicBezTo>
                <a:cubicBezTo>
                  <a:pt x="797" y="0"/>
                  <a:pt x="644" y="84"/>
                  <a:pt x="691" y="112"/>
                </a:cubicBezTo>
                <a:cubicBezTo>
                  <a:pt x="732" y="136"/>
                  <a:pt x="874" y="350"/>
                  <a:pt x="925" y="478"/>
                </a:cubicBezTo>
                <a:cubicBezTo>
                  <a:pt x="776" y="474"/>
                  <a:pt x="642" y="431"/>
                  <a:pt x="532" y="437"/>
                </a:cubicBezTo>
                <a:cubicBezTo>
                  <a:pt x="53" y="461"/>
                  <a:pt x="0" y="940"/>
                  <a:pt x="4" y="1156"/>
                </a:cubicBezTo>
                <a:cubicBezTo>
                  <a:pt x="8" y="1453"/>
                  <a:pt x="106" y="1744"/>
                  <a:pt x="318" y="1932"/>
                </a:cubicBezTo>
                <a:cubicBezTo>
                  <a:pt x="487" y="2082"/>
                  <a:pt x="662" y="2139"/>
                  <a:pt x="881" y="2144"/>
                </a:cubicBezTo>
                <a:cubicBezTo>
                  <a:pt x="902" y="2145"/>
                  <a:pt x="958" y="2126"/>
                  <a:pt x="979" y="2125"/>
                </a:cubicBezTo>
                <a:cubicBezTo>
                  <a:pt x="1012" y="2125"/>
                  <a:pt x="1056" y="2150"/>
                  <a:pt x="1107" y="2146"/>
                </a:cubicBezTo>
                <a:cubicBezTo>
                  <a:pt x="1296" y="2128"/>
                  <a:pt x="1455" y="2063"/>
                  <a:pt x="1602" y="1932"/>
                </a:cubicBezTo>
                <a:cubicBezTo>
                  <a:pt x="1814" y="1744"/>
                  <a:pt x="1911" y="1453"/>
                  <a:pt x="1916" y="1156"/>
                </a:cubicBezTo>
                <a:cubicBezTo>
                  <a:pt x="1920" y="940"/>
                  <a:pt x="1872" y="714"/>
                  <a:pt x="1725" y="580"/>
                </a:cubicBezTo>
                <a:close/>
              </a:path>
            </a:pathLst>
          </a:custGeom>
          <a:gradFill>
            <a:gsLst>
              <a:gs pos="0">
                <a:srgbClr val="FF0000"/>
              </a:gs>
              <a:gs pos="98113">
                <a:srgbClr val="9A000B"/>
              </a:gs>
            </a:gsLst>
            <a:lin ang="2700000" scaled="0"/>
          </a:gradFill>
          <a:ln w="44450">
            <a:noFill/>
          </a:ln>
          <a:effectLst>
            <a:outerShdw blurRad="228600" dist="88900" dir="45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050"/>
          </a:p>
        </p:txBody>
      </p:sp>
      <p:sp>
        <p:nvSpPr>
          <p:cNvPr id="50" name="TextBox 49">
            <a:extLst>
              <a:ext uri="{FF2B5EF4-FFF2-40B4-BE49-F238E27FC236}">
                <a16:creationId xmlns:a16="http://schemas.microsoft.com/office/drawing/2014/main" xmlns="" id="{B6A63549-07AC-4838-ADC4-53CDE3EAA1D4}"/>
              </a:ext>
            </a:extLst>
          </p:cNvPr>
          <p:cNvSpPr txBox="1"/>
          <p:nvPr/>
        </p:nvSpPr>
        <p:spPr>
          <a:xfrm>
            <a:off x="2845308" y="1868269"/>
            <a:ext cx="3429000" cy="669414"/>
          </a:xfrm>
          <a:prstGeom prst="rect">
            <a:avLst/>
          </a:prstGeom>
          <a:noFill/>
          <a:scene3d>
            <a:camera prst="perspectiveFront" fov="5400000"/>
            <a:lightRig rig="soft" dir="t"/>
          </a:scene3d>
          <a:sp3d prstMaterial="matte"/>
        </p:spPr>
        <p:txBody>
          <a:bodyPr wrap="square" rtlCol="0">
            <a:spAutoFit/>
            <a:scene3d>
              <a:camera prst="perspectiveFront" fov="5400000"/>
              <a:lightRig rig="soft" dir="t"/>
            </a:scene3d>
            <a:sp3d extrusionH="215900" prstMaterial="flat">
              <a:contourClr>
                <a:schemeClr val="bg1"/>
              </a:contourClr>
            </a:sp3d>
          </a:bodyPr>
          <a:lstStyle/>
          <a:p>
            <a:pPr algn="ctr"/>
            <a:r>
              <a:rPr lang="en-US" sz="3750" spc="150" dirty="0">
                <a:ln w="22225">
                  <a:solidFill>
                    <a:schemeClr val="bg1"/>
                  </a:solidFill>
                </a:ln>
                <a:gradFill>
                  <a:gsLst>
                    <a:gs pos="0">
                      <a:schemeClr val="bg1"/>
                    </a:gs>
                    <a:gs pos="52000">
                      <a:schemeClr val="bg1">
                        <a:lumMod val="95000"/>
                      </a:schemeClr>
                    </a:gs>
                    <a:gs pos="48000">
                      <a:schemeClr val="bg1"/>
                    </a:gs>
                    <a:gs pos="100000">
                      <a:schemeClr val="bg1">
                        <a:lumMod val="95000"/>
                      </a:schemeClr>
                    </a:gs>
                  </a:gsLst>
                  <a:lin ang="5400000" scaled="0"/>
                </a:gradFill>
                <a:effectLst>
                  <a:outerShdw blurRad="127000" dist="63500" dir="7800000" sx="103000" sy="103000" algn="tl" rotWithShape="0">
                    <a:prstClr val="black">
                      <a:alpha val="55000"/>
                    </a:prstClr>
                  </a:outerShdw>
                </a:effectLst>
                <a:latin typeface="Franklin Gothic Demi Cond" panose="020B0706030402020204" pitchFamily="34" charset="0"/>
                <a:ea typeface="Verdana" panose="020B0604030504040204" pitchFamily="34" charset="0"/>
                <a:cs typeface="Arial" panose="020B0604020202020204" pitchFamily="34" charset="0"/>
              </a:rPr>
              <a:t> Geometry </a:t>
            </a:r>
          </a:p>
        </p:txBody>
      </p:sp>
      <p:grpSp>
        <p:nvGrpSpPr>
          <p:cNvPr id="69" name="Pencil">
            <a:extLst>
              <a:ext uri="{FF2B5EF4-FFF2-40B4-BE49-F238E27FC236}">
                <a16:creationId xmlns:a16="http://schemas.microsoft.com/office/drawing/2014/main" xmlns="" id="{65950661-4BD0-485C-BC6D-2A9EFB661AAB}"/>
              </a:ext>
            </a:extLst>
          </p:cNvPr>
          <p:cNvGrpSpPr/>
          <p:nvPr/>
        </p:nvGrpSpPr>
        <p:grpSpPr>
          <a:xfrm rot="3554578">
            <a:off x="5489637" y="1800043"/>
            <a:ext cx="3374136" cy="244132"/>
            <a:chOff x="839676" y="3936019"/>
            <a:chExt cx="6178123" cy="629025"/>
          </a:xfrm>
          <a:effectLst>
            <a:outerShdw blurRad="50800" dist="38100" dir="5400000" algn="t" rotWithShape="0">
              <a:prstClr val="black">
                <a:alpha val="40000"/>
              </a:prstClr>
            </a:outerShdw>
          </a:effectLst>
        </p:grpSpPr>
        <p:sp>
          <p:nvSpPr>
            <p:cNvPr id="70" name="Rectangle 5">
              <a:extLst>
                <a:ext uri="{FF2B5EF4-FFF2-40B4-BE49-F238E27FC236}">
                  <a16:creationId xmlns:a16="http://schemas.microsoft.com/office/drawing/2014/main" xmlns="" id="{2E383896-2EC4-4C4F-96C6-2F0C159CA62C}"/>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71" name="Rectangle 6">
              <a:extLst>
                <a:ext uri="{FF2B5EF4-FFF2-40B4-BE49-F238E27FC236}">
                  <a16:creationId xmlns:a16="http://schemas.microsoft.com/office/drawing/2014/main" xmlns="" id="{EB2D6D0F-1DE0-4D5E-AAA9-2E022FBFEE8E}"/>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72" name="Freeform 7">
              <a:extLst>
                <a:ext uri="{FF2B5EF4-FFF2-40B4-BE49-F238E27FC236}">
                  <a16:creationId xmlns:a16="http://schemas.microsoft.com/office/drawing/2014/main" xmlns="" id="{4A8FCC4E-AC75-41A4-9F3A-5A89B48107B1}"/>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21000">
                  <a:srgbClr val="9E0000"/>
                </a:gs>
                <a:gs pos="73000">
                  <a:srgbClr val="9E0000"/>
                </a:gs>
                <a:gs pos="48000">
                  <a:srgbClr val="FF00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73" name="Freeform 11">
              <a:extLst>
                <a:ext uri="{FF2B5EF4-FFF2-40B4-BE49-F238E27FC236}">
                  <a16:creationId xmlns:a16="http://schemas.microsoft.com/office/drawing/2014/main" xmlns="" id="{5076AF7E-7B88-4B7A-AAA4-BC6734864FD7}"/>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F76363"/>
                </a:gs>
                <a:gs pos="100000">
                  <a:srgbClr val="AD0B0B"/>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74" name="Freeform 12">
              <a:extLst>
                <a:ext uri="{FF2B5EF4-FFF2-40B4-BE49-F238E27FC236}">
                  <a16:creationId xmlns:a16="http://schemas.microsoft.com/office/drawing/2014/main" xmlns="" id="{2E7FC7D2-D621-4A20-95C1-87D667CDDC77}"/>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F76363"/>
                </a:gs>
                <a:gs pos="100000">
                  <a:srgbClr val="DC4343"/>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75" name="Freeform 13">
              <a:extLst>
                <a:ext uri="{FF2B5EF4-FFF2-40B4-BE49-F238E27FC236}">
                  <a16:creationId xmlns:a16="http://schemas.microsoft.com/office/drawing/2014/main" xmlns="" id="{ABCBA405-8119-4537-9E0D-32080FCF0F1F}"/>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F76363"/>
                </a:gs>
                <a:gs pos="100000">
                  <a:srgbClr val="E40E0E"/>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76" name="Freeform 14">
              <a:extLst>
                <a:ext uri="{FF2B5EF4-FFF2-40B4-BE49-F238E27FC236}">
                  <a16:creationId xmlns:a16="http://schemas.microsoft.com/office/drawing/2014/main" xmlns="" id="{863704A1-0A27-4725-8558-7EB612133A26}"/>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F98B8B"/>
                </a:gs>
                <a:gs pos="100000">
                  <a:srgbClr val="F14949"/>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77" name="Freeform 15">
              <a:extLst>
                <a:ext uri="{FF2B5EF4-FFF2-40B4-BE49-F238E27FC236}">
                  <a16:creationId xmlns:a16="http://schemas.microsoft.com/office/drawing/2014/main" xmlns="" id="{2C470D58-BE05-4B00-8C16-04B731E6F5F4}"/>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B50B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78" name="Freeform 16">
              <a:extLst>
                <a:ext uri="{FF2B5EF4-FFF2-40B4-BE49-F238E27FC236}">
                  <a16:creationId xmlns:a16="http://schemas.microsoft.com/office/drawing/2014/main" xmlns="" id="{ABC02EC7-6515-4465-87A8-7A504C110D38}"/>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79" name="Freeform 19">
              <a:extLst>
                <a:ext uri="{FF2B5EF4-FFF2-40B4-BE49-F238E27FC236}">
                  <a16:creationId xmlns:a16="http://schemas.microsoft.com/office/drawing/2014/main" xmlns="" id="{6F298294-1BD9-45D0-999C-388E4FB607D2}"/>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80" name="Freeform 23">
              <a:extLst>
                <a:ext uri="{FF2B5EF4-FFF2-40B4-BE49-F238E27FC236}">
                  <a16:creationId xmlns:a16="http://schemas.microsoft.com/office/drawing/2014/main" xmlns="" id="{37D43473-853E-4280-8E11-0AC1EE5D3071}"/>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81" name="Freeform 24">
              <a:extLst>
                <a:ext uri="{FF2B5EF4-FFF2-40B4-BE49-F238E27FC236}">
                  <a16:creationId xmlns:a16="http://schemas.microsoft.com/office/drawing/2014/main" xmlns="" id="{98FDC5A5-E560-4060-A61C-E3E79CA20536}"/>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82" name="Freeform 25">
              <a:extLst>
                <a:ext uri="{FF2B5EF4-FFF2-40B4-BE49-F238E27FC236}">
                  <a16:creationId xmlns:a16="http://schemas.microsoft.com/office/drawing/2014/main" xmlns="" id="{8D4C464B-39CC-4538-9D8B-CEB49E32AB87}"/>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83" name="Freeform 26">
              <a:extLst>
                <a:ext uri="{FF2B5EF4-FFF2-40B4-BE49-F238E27FC236}">
                  <a16:creationId xmlns:a16="http://schemas.microsoft.com/office/drawing/2014/main" xmlns="" id="{A5C0973C-1EAF-401A-BD07-04C2E8FDA939}"/>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84" name="Freeform 29">
              <a:extLst>
                <a:ext uri="{FF2B5EF4-FFF2-40B4-BE49-F238E27FC236}">
                  <a16:creationId xmlns:a16="http://schemas.microsoft.com/office/drawing/2014/main" xmlns="" id="{FFF24E4A-7E5D-495D-AE72-9CF5163838A9}"/>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rgbClr val="F14949"/>
                </a:gs>
                <a:gs pos="100000">
                  <a:srgbClr val="DC4343"/>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85" name="Freeform 30">
              <a:extLst>
                <a:ext uri="{FF2B5EF4-FFF2-40B4-BE49-F238E27FC236}">
                  <a16:creationId xmlns:a16="http://schemas.microsoft.com/office/drawing/2014/main" xmlns="" id="{0456CE7E-3A39-41D0-B337-E1D9C741EFF5}"/>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820704"/>
                </a:gs>
                <a:gs pos="100000">
                  <a:srgbClr val="E40E0E"/>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grpSp>
      <p:sp>
        <p:nvSpPr>
          <p:cNvPr id="46" name="TextBox 45">
            <a:extLst>
              <a:ext uri="{FF2B5EF4-FFF2-40B4-BE49-F238E27FC236}">
                <a16:creationId xmlns:a16="http://schemas.microsoft.com/office/drawing/2014/main" xmlns="" id="{F4125FD8-74C0-448D-835B-6C7159FFCE50}"/>
              </a:ext>
            </a:extLst>
          </p:cNvPr>
          <p:cNvSpPr txBox="1"/>
          <p:nvPr/>
        </p:nvSpPr>
        <p:spPr>
          <a:xfrm>
            <a:off x="1085056" y="2600303"/>
            <a:ext cx="7474235" cy="1200329"/>
          </a:xfrm>
          <a:prstGeom prst="rect">
            <a:avLst/>
          </a:prstGeom>
          <a:noFill/>
          <a:scene3d>
            <a:camera prst="perspectiveFront" fov="5400000"/>
            <a:lightRig rig="soft" dir="t"/>
          </a:scene3d>
          <a:sp3d prstMaterial="matte"/>
        </p:spPr>
        <p:txBody>
          <a:bodyPr wrap="square" rtlCol="0">
            <a:spAutoFit/>
            <a:scene3d>
              <a:camera prst="perspectiveFront" fov="5400000"/>
              <a:lightRig rig="soft" dir="t"/>
            </a:scene3d>
            <a:sp3d extrusionH="215900" prstMaterial="flat">
              <a:contourClr>
                <a:schemeClr val="bg1"/>
              </a:contourClr>
            </a:sp3d>
          </a:bodyPr>
          <a:lstStyle/>
          <a:p>
            <a:pPr algn="ctr"/>
            <a:r>
              <a:rPr lang="en-US" sz="7200" dirty="0">
                <a:ln w="28575">
                  <a:solidFill>
                    <a:schemeClr val="bg1"/>
                  </a:solidFill>
                </a:ln>
                <a:gradFill>
                  <a:gsLst>
                    <a:gs pos="0">
                      <a:srgbClr val="85CBFF"/>
                    </a:gs>
                    <a:gs pos="58000">
                      <a:srgbClr val="0070C0"/>
                    </a:gs>
                    <a:gs pos="48000">
                      <a:srgbClr val="4BB2FF"/>
                    </a:gs>
                    <a:gs pos="100000">
                      <a:srgbClr val="0070C0"/>
                    </a:gs>
                  </a:gsLst>
                  <a:lin ang="5400000" scaled="0"/>
                </a:gradFill>
                <a:effectLst>
                  <a:outerShdw blurRad="152400" dist="63500" dir="7800000" sx="103000" sy="103000" algn="tl" rotWithShape="0">
                    <a:prstClr val="black">
                      <a:alpha val="75000"/>
                    </a:prstClr>
                  </a:outerShdw>
                </a:effectLst>
                <a:latin typeface="Boulder" pitchFamily="2" charset="0"/>
                <a:ea typeface="Verdana" panose="020B0604030504040204" pitchFamily="34" charset="0"/>
                <a:cs typeface="Arial" panose="020B0604020202020204" pitchFamily="34" charset="0"/>
              </a:rPr>
              <a:t>Module 1</a:t>
            </a:r>
          </a:p>
        </p:txBody>
      </p:sp>
      <p:grpSp>
        <p:nvGrpSpPr>
          <p:cNvPr id="52" name="Pencil">
            <a:extLst>
              <a:ext uri="{FF2B5EF4-FFF2-40B4-BE49-F238E27FC236}">
                <a16:creationId xmlns:a16="http://schemas.microsoft.com/office/drawing/2014/main" xmlns="" id="{151F6058-FD7F-4038-8BBB-B182F7064A50}"/>
              </a:ext>
            </a:extLst>
          </p:cNvPr>
          <p:cNvGrpSpPr/>
          <p:nvPr/>
        </p:nvGrpSpPr>
        <p:grpSpPr>
          <a:xfrm rot="8283310">
            <a:off x="489210" y="1818167"/>
            <a:ext cx="3372530" cy="242408"/>
            <a:chOff x="839676" y="3936633"/>
            <a:chExt cx="6178121" cy="628411"/>
          </a:xfrm>
          <a:effectLst>
            <a:outerShdw blurRad="50800" dist="38100" dir="5400000" algn="t" rotWithShape="0">
              <a:prstClr val="black">
                <a:alpha val="40000"/>
              </a:prstClr>
            </a:outerShdw>
          </a:effectLst>
        </p:grpSpPr>
        <p:sp>
          <p:nvSpPr>
            <p:cNvPr id="53" name="Rectangle 5">
              <a:extLst>
                <a:ext uri="{FF2B5EF4-FFF2-40B4-BE49-F238E27FC236}">
                  <a16:creationId xmlns:a16="http://schemas.microsoft.com/office/drawing/2014/main" xmlns="" id="{68D41DF9-AA23-4187-894C-92CEECAD2801}"/>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54" name="Rectangle 6">
              <a:extLst>
                <a:ext uri="{FF2B5EF4-FFF2-40B4-BE49-F238E27FC236}">
                  <a16:creationId xmlns:a16="http://schemas.microsoft.com/office/drawing/2014/main" xmlns="" id="{AE3A92B4-BC2A-4D30-B366-141FD26469A4}"/>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55" name="Freeform 7">
              <a:extLst>
                <a:ext uri="{FF2B5EF4-FFF2-40B4-BE49-F238E27FC236}">
                  <a16:creationId xmlns:a16="http://schemas.microsoft.com/office/drawing/2014/main" xmlns="" id="{9223E76C-7099-4CE8-AF3F-E254DE891C46}"/>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19000">
                  <a:srgbClr val="E4A220"/>
                </a:gs>
                <a:gs pos="71000">
                  <a:srgbClr val="E4A220"/>
                </a:gs>
                <a:gs pos="50000">
                  <a:srgbClr val="FFFF00"/>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56" name="Freeform 11">
              <a:extLst>
                <a:ext uri="{FF2B5EF4-FFF2-40B4-BE49-F238E27FC236}">
                  <a16:creationId xmlns:a16="http://schemas.microsoft.com/office/drawing/2014/main" xmlns="" id="{FD41C733-07BE-43B5-9DFA-DC89F5E2038B}"/>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FEBE1E"/>
                </a:gs>
                <a:gs pos="100000">
                  <a:srgbClr val="AF6821"/>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57" name="Freeform 12">
              <a:extLst>
                <a:ext uri="{FF2B5EF4-FFF2-40B4-BE49-F238E27FC236}">
                  <a16:creationId xmlns:a16="http://schemas.microsoft.com/office/drawing/2014/main" xmlns="" id="{94760E17-7FAA-428E-B38F-95B1AFA0B4B9}"/>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FDF091"/>
                </a:gs>
                <a:gs pos="100000">
                  <a:srgbClr val="FCE95A"/>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58" name="Freeform 13">
              <a:extLst>
                <a:ext uri="{FF2B5EF4-FFF2-40B4-BE49-F238E27FC236}">
                  <a16:creationId xmlns:a16="http://schemas.microsoft.com/office/drawing/2014/main" xmlns="" id="{ADB45C8C-978B-44C6-A149-1B1CBAFC668F}"/>
                </a:ext>
              </a:extLst>
            </p:cNvPr>
            <p:cNvSpPr>
              <a:spLocks/>
            </p:cNvSpPr>
            <p:nvPr/>
          </p:nvSpPr>
          <p:spPr bwMode="auto">
            <a:xfrm>
              <a:off x="1468617" y="3946935"/>
              <a:ext cx="5520646" cy="190064"/>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10346 h 10565"/>
                <a:gd name="connsiteX1" fmla="*/ 466 w 10000"/>
                <a:gd name="connsiteY1" fmla="*/ 0 h 10565"/>
                <a:gd name="connsiteX2" fmla="*/ 9772 w 10000"/>
                <a:gd name="connsiteY2" fmla="*/ 711 h 10565"/>
                <a:gd name="connsiteX3" fmla="*/ 10000 w 10000"/>
                <a:gd name="connsiteY3" fmla="*/ 10565 h 10565"/>
                <a:gd name="connsiteX4" fmla="*/ 0 w 10000"/>
                <a:gd name="connsiteY4" fmla="*/ 10346 h 10565"/>
                <a:gd name="connsiteX0" fmla="*/ 0 w 10000"/>
                <a:gd name="connsiteY0" fmla="*/ 9635 h 9854"/>
                <a:gd name="connsiteX1" fmla="*/ 480 w 10000"/>
                <a:gd name="connsiteY1" fmla="*/ 73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68" y="3333"/>
                    <a:pt x="480" y="73"/>
                  </a:cubicBezTo>
                  <a:lnTo>
                    <a:pt x="9772" y="0"/>
                  </a:lnTo>
                  <a:cubicBezTo>
                    <a:pt x="9881" y="3285"/>
                    <a:pt x="9891" y="6569"/>
                    <a:pt x="10000" y="9854"/>
                  </a:cubicBezTo>
                  <a:lnTo>
                    <a:pt x="0" y="9635"/>
                  </a:lnTo>
                  <a:close/>
                </a:path>
              </a:pathLst>
            </a:custGeom>
            <a:gradFill flip="none" rotWithShape="1">
              <a:gsLst>
                <a:gs pos="0">
                  <a:srgbClr val="F9DC05"/>
                </a:gs>
                <a:gs pos="100000">
                  <a:srgbClr val="FEC026"/>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59" name="Freeform 14">
              <a:extLst>
                <a:ext uri="{FF2B5EF4-FFF2-40B4-BE49-F238E27FC236}">
                  <a16:creationId xmlns:a16="http://schemas.microsoft.com/office/drawing/2014/main" xmlns="" id="{A8F0268A-C621-4FD9-BB88-D6730C83E6BD}"/>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FDF3AD"/>
                </a:gs>
                <a:gs pos="100000">
                  <a:srgbClr val="FCE95A"/>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60" name="Freeform 15">
              <a:extLst>
                <a:ext uri="{FF2B5EF4-FFF2-40B4-BE49-F238E27FC236}">
                  <a16:creationId xmlns:a16="http://schemas.microsoft.com/office/drawing/2014/main" xmlns="" id="{52C0BD61-AD17-4C8F-BCB8-6CFD54D37C7C}"/>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B46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61" name="Freeform 16">
              <a:extLst>
                <a:ext uri="{FF2B5EF4-FFF2-40B4-BE49-F238E27FC236}">
                  <a16:creationId xmlns:a16="http://schemas.microsoft.com/office/drawing/2014/main" xmlns="" id="{8235AE43-0E52-4483-B8A2-A7B48214E5C1}"/>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B159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62" name="Freeform 19">
              <a:extLst>
                <a:ext uri="{FF2B5EF4-FFF2-40B4-BE49-F238E27FC236}">
                  <a16:creationId xmlns:a16="http://schemas.microsoft.com/office/drawing/2014/main" xmlns="" id="{DE52789E-EEA8-4549-97D5-633ED34BCFA2}"/>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63" name="Freeform 23">
              <a:extLst>
                <a:ext uri="{FF2B5EF4-FFF2-40B4-BE49-F238E27FC236}">
                  <a16:creationId xmlns:a16="http://schemas.microsoft.com/office/drawing/2014/main" xmlns="" id="{60029B00-4F4B-446E-91F7-4183049B8C4C}"/>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64" name="Freeform 24">
              <a:extLst>
                <a:ext uri="{FF2B5EF4-FFF2-40B4-BE49-F238E27FC236}">
                  <a16:creationId xmlns:a16="http://schemas.microsoft.com/office/drawing/2014/main" xmlns="" id="{21A6CD65-4861-497A-9683-3E9D5E83BF74}"/>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65" name="Freeform 25">
              <a:extLst>
                <a:ext uri="{FF2B5EF4-FFF2-40B4-BE49-F238E27FC236}">
                  <a16:creationId xmlns:a16="http://schemas.microsoft.com/office/drawing/2014/main" xmlns="" id="{A1667C00-17E2-472A-976F-858BA1665ABE}"/>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66" name="Freeform 26">
              <a:extLst>
                <a:ext uri="{FF2B5EF4-FFF2-40B4-BE49-F238E27FC236}">
                  <a16:creationId xmlns:a16="http://schemas.microsoft.com/office/drawing/2014/main" xmlns="" id="{C878C028-5340-4E66-B115-62004B284450}"/>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67" name="Freeform 29">
              <a:extLst>
                <a:ext uri="{FF2B5EF4-FFF2-40B4-BE49-F238E27FC236}">
                  <a16:creationId xmlns:a16="http://schemas.microsoft.com/office/drawing/2014/main" xmlns="" id="{C883DF05-8724-4274-8F8A-B042EE3242D2}"/>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rgbClr val="FADF1A"/>
                </a:gs>
                <a:gs pos="100000">
                  <a:srgbClr val="FCEC74"/>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68" name="Freeform 30">
              <a:extLst>
                <a:ext uri="{FF2B5EF4-FFF2-40B4-BE49-F238E27FC236}">
                  <a16:creationId xmlns:a16="http://schemas.microsoft.com/office/drawing/2014/main" xmlns="" id="{8B455140-B944-4FA9-A0C4-ED623BAFCE6F}"/>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896201"/>
                </a:gs>
                <a:gs pos="100000">
                  <a:srgbClr val="BB8601"/>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grpSp>
      <p:grpSp>
        <p:nvGrpSpPr>
          <p:cNvPr id="86" name="Pencil">
            <a:extLst>
              <a:ext uri="{FF2B5EF4-FFF2-40B4-BE49-F238E27FC236}">
                <a16:creationId xmlns:a16="http://schemas.microsoft.com/office/drawing/2014/main" xmlns="" id="{CEE5F65E-D372-4DC4-BF42-38E85DC7878D}"/>
              </a:ext>
            </a:extLst>
          </p:cNvPr>
          <p:cNvGrpSpPr/>
          <p:nvPr/>
        </p:nvGrpSpPr>
        <p:grpSpPr>
          <a:xfrm rot="18028719">
            <a:off x="-103211" y="1452352"/>
            <a:ext cx="3374136" cy="236501"/>
            <a:chOff x="839676" y="3936019"/>
            <a:chExt cx="6178123" cy="629025"/>
          </a:xfrm>
          <a:effectLst>
            <a:outerShdw blurRad="50800" dist="38100" dir="5400000" algn="t" rotWithShape="0">
              <a:prstClr val="black">
                <a:alpha val="40000"/>
              </a:prstClr>
            </a:outerShdw>
          </a:effectLst>
        </p:grpSpPr>
        <p:sp>
          <p:nvSpPr>
            <p:cNvPr id="87" name="Rectangle 5">
              <a:extLst>
                <a:ext uri="{FF2B5EF4-FFF2-40B4-BE49-F238E27FC236}">
                  <a16:creationId xmlns:a16="http://schemas.microsoft.com/office/drawing/2014/main" xmlns="" id="{1A90D9C7-4677-4704-9A56-BAC2A42DB40E}"/>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88" name="Rectangle 6">
              <a:extLst>
                <a:ext uri="{FF2B5EF4-FFF2-40B4-BE49-F238E27FC236}">
                  <a16:creationId xmlns:a16="http://schemas.microsoft.com/office/drawing/2014/main" xmlns="" id="{1AFC6E93-23FB-4D88-9779-B1745C289E74}"/>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89" name="Freeform 7">
              <a:extLst>
                <a:ext uri="{FF2B5EF4-FFF2-40B4-BE49-F238E27FC236}">
                  <a16:creationId xmlns:a16="http://schemas.microsoft.com/office/drawing/2014/main" xmlns="" id="{41288AB2-33DB-4131-A6C4-D82BE072B34F}"/>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21000">
                  <a:srgbClr val="163884"/>
                </a:gs>
                <a:gs pos="77000">
                  <a:srgbClr val="163884"/>
                </a:gs>
                <a:gs pos="48000">
                  <a:srgbClr val="3568DB"/>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90" name="Freeform 11">
              <a:extLst>
                <a:ext uri="{FF2B5EF4-FFF2-40B4-BE49-F238E27FC236}">
                  <a16:creationId xmlns:a16="http://schemas.microsoft.com/office/drawing/2014/main" xmlns="" id="{84C5133B-3E82-4825-A985-41A87CC9696C}"/>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0">
                  <a:srgbClr val="3E68C6"/>
                </a:gs>
                <a:gs pos="100000">
                  <a:srgbClr val="122E6C"/>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91" name="Freeform 12">
              <a:extLst>
                <a:ext uri="{FF2B5EF4-FFF2-40B4-BE49-F238E27FC236}">
                  <a16:creationId xmlns:a16="http://schemas.microsoft.com/office/drawing/2014/main" xmlns="" id="{B79A3390-BC4E-4526-BD90-22B61DEBBD61}"/>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rgbClr val="396CDF"/>
                </a:gs>
                <a:gs pos="100000">
                  <a:srgbClr val="1A439E"/>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92" name="Freeform 13">
              <a:extLst>
                <a:ext uri="{FF2B5EF4-FFF2-40B4-BE49-F238E27FC236}">
                  <a16:creationId xmlns:a16="http://schemas.microsoft.com/office/drawing/2014/main" xmlns="" id="{FC2BFCE0-CFAA-4288-BEC3-CD6D798DCF6C}"/>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3E68C6"/>
                </a:gs>
                <a:gs pos="100000">
                  <a:srgbClr val="163884"/>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93" name="Freeform 14">
              <a:extLst>
                <a:ext uri="{FF2B5EF4-FFF2-40B4-BE49-F238E27FC236}">
                  <a16:creationId xmlns:a16="http://schemas.microsoft.com/office/drawing/2014/main" xmlns="" id="{2BF45E2F-E0C9-41D7-AB82-3DB019811FE9}"/>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396CDF"/>
                </a:gs>
                <a:gs pos="100000">
                  <a:srgbClr val="1A439E"/>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94" name="Freeform 15">
              <a:extLst>
                <a:ext uri="{FF2B5EF4-FFF2-40B4-BE49-F238E27FC236}">
                  <a16:creationId xmlns:a16="http://schemas.microsoft.com/office/drawing/2014/main" xmlns="" id="{4851A0E1-5ECD-44D3-96CF-83919589389B}"/>
                </a:ext>
              </a:extLst>
            </p:cNvPr>
            <p:cNvSpPr>
              <a:spLocks/>
            </p:cNvSpPr>
            <p:nvPr/>
          </p:nvSpPr>
          <p:spPr bwMode="auto">
            <a:xfrm>
              <a:off x="1468614" y="4381273"/>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163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95" name="Freeform 16">
              <a:extLst>
                <a:ext uri="{FF2B5EF4-FFF2-40B4-BE49-F238E27FC236}">
                  <a16:creationId xmlns:a16="http://schemas.microsoft.com/office/drawing/2014/main" xmlns="" id="{58CAAAC1-1A9B-4A4D-B433-5A3AE1683558}"/>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63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96" name="Freeform 19">
              <a:extLst>
                <a:ext uri="{FF2B5EF4-FFF2-40B4-BE49-F238E27FC236}">
                  <a16:creationId xmlns:a16="http://schemas.microsoft.com/office/drawing/2014/main" xmlns="" id="{B9D6D906-D344-49E5-89E9-5595EE85FD54}"/>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97" name="Freeform 23">
              <a:extLst>
                <a:ext uri="{FF2B5EF4-FFF2-40B4-BE49-F238E27FC236}">
                  <a16:creationId xmlns:a16="http://schemas.microsoft.com/office/drawing/2014/main" xmlns="" id="{A49A8C4A-9562-4A57-AD74-4FC72B815BD6}"/>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98" name="Freeform 24">
              <a:extLst>
                <a:ext uri="{FF2B5EF4-FFF2-40B4-BE49-F238E27FC236}">
                  <a16:creationId xmlns:a16="http://schemas.microsoft.com/office/drawing/2014/main" xmlns="" id="{C70FB8F4-4873-4AC8-A8A5-A6130CC81A63}"/>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99" name="Freeform 25">
              <a:extLst>
                <a:ext uri="{FF2B5EF4-FFF2-40B4-BE49-F238E27FC236}">
                  <a16:creationId xmlns:a16="http://schemas.microsoft.com/office/drawing/2014/main" xmlns="" id="{DDC88927-3A23-4A1C-B5FF-5430AAD402A6}"/>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100" name="Freeform 26">
              <a:extLst>
                <a:ext uri="{FF2B5EF4-FFF2-40B4-BE49-F238E27FC236}">
                  <a16:creationId xmlns:a16="http://schemas.microsoft.com/office/drawing/2014/main" xmlns="" id="{7D867512-E106-4B7D-91C2-D29A9ADC39AE}"/>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101" name="Freeform 29">
              <a:extLst>
                <a:ext uri="{FF2B5EF4-FFF2-40B4-BE49-F238E27FC236}">
                  <a16:creationId xmlns:a16="http://schemas.microsoft.com/office/drawing/2014/main" xmlns="" id="{7B9839D3-AC6C-43C7-BAE3-0D6A6C9E01D9}"/>
                </a:ext>
              </a:extLst>
            </p:cNvPr>
            <p:cNvSpPr>
              <a:spLocks/>
            </p:cNvSpPr>
            <p:nvPr/>
          </p:nvSpPr>
          <p:spPr bwMode="auto">
            <a:xfrm>
              <a:off x="1770452" y="3980847"/>
              <a:ext cx="5108360" cy="84560"/>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100000">
                  <a:srgbClr val="396CDF"/>
                </a:gs>
                <a:gs pos="0">
                  <a:srgbClr val="2155C9"/>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02" name="Freeform 30">
              <a:extLst>
                <a:ext uri="{FF2B5EF4-FFF2-40B4-BE49-F238E27FC236}">
                  <a16:creationId xmlns:a16="http://schemas.microsoft.com/office/drawing/2014/main" xmlns="" id="{18C23BF6-68EE-4B88-80B5-3BF1AEECAE63}"/>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122E6C"/>
                </a:gs>
                <a:gs pos="100000">
                  <a:srgbClr val="3E68C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grpSp>
      <p:grpSp>
        <p:nvGrpSpPr>
          <p:cNvPr id="179" name="Pencil">
            <a:extLst>
              <a:ext uri="{FF2B5EF4-FFF2-40B4-BE49-F238E27FC236}">
                <a16:creationId xmlns:a16="http://schemas.microsoft.com/office/drawing/2014/main" xmlns="" id="{38B10BBB-E2F5-4D13-AC74-58CB9359E36C}"/>
              </a:ext>
            </a:extLst>
          </p:cNvPr>
          <p:cNvGrpSpPr/>
          <p:nvPr/>
        </p:nvGrpSpPr>
        <p:grpSpPr>
          <a:xfrm rot="2449024">
            <a:off x="5443589" y="1665232"/>
            <a:ext cx="3374136" cy="236269"/>
            <a:chOff x="839676" y="3936019"/>
            <a:chExt cx="6178123" cy="629025"/>
          </a:xfrm>
          <a:effectLst>
            <a:outerShdw blurRad="50800" dist="38100" dir="5400000" algn="t" rotWithShape="0">
              <a:prstClr val="black">
                <a:alpha val="40000"/>
              </a:prstClr>
            </a:outerShdw>
          </a:effectLst>
        </p:grpSpPr>
        <p:sp>
          <p:nvSpPr>
            <p:cNvPr id="180" name="Rectangle 5">
              <a:extLst>
                <a:ext uri="{FF2B5EF4-FFF2-40B4-BE49-F238E27FC236}">
                  <a16:creationId xmlns:a16="http://schemas.microsoft.com/office/drawing/2014/main" xmlns="" id="{7AF0E2D6-4CFC-4311-889F-F25DF2B83167}"/>
                </a:ext>
              </a:extLst>
            </p:cNvPr>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1" name="Rectangle 6">
              <a:extLst>
                <a:ext uri="{FF2B5EF4-FFF2-40B4-BE49-F238E27FC236}">
                  <a16:creationId xmlns:a16="http://schemas.microsoft.com/office/drawing/2014/main" xmlns="" id="{6382ED8B-BB80-44A1-AB54-802C73EAE492}"/>
                </a:ext>
              </a:extLst>
            </p:cNvPr>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2" name="Freeform 7">
              <a:extLst>
                <a:ext uri="{FF2B5EF4-FFF2-40B4-BE49-F238E27FC236}">
                  <a16:creationId xmlns:a16="http://schemas.microsoft.com/office/drawing/2014/main" xmlns="" id="{156BE025-5504-4837-945F-3F26DFE545CD}"/>
                </a:ext>
              </a:extLst>
            </p:cNvPr>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gradFill>
              <a:gsLst>
                <a:gs pos="53000">
                  <a:srgbClr val="A9A9A9"/>
                </a:gs>
                <a:gs pos="34000">
                  <a:srgbClr val="262626"/>
                </a:gs>
                <a:gs pos="72000">
                  <a:srgbClr val="262626"/>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3" name="Freeform 11">
              <a:extLst>
                <a:ext uri="{FF2B5EF4-FFF2-40B4-BE49-F238E27FC236}">
                  <a16:creationId xmlns:a16="http://schemas.microsoft.com/office/drawing/2014/main" xmlns="" id="{BC80422B-9D89-40F6-B7AF-FBE3EAD0D4BC}"/>
                </a:ext>
              </a:extLst>
            </p:cNvPr>
            <p:cNvSpPr>
              <a:spLocks/>
            </p:cNvSpPr>
            <p:nvPr/>
          </p:nvSpPr>
          <p:spPr bwMode="auto">
            <a:xfrm>
              <a:off x="1417324" y="3936633"/>
              <a:ext cx="5563669" cy="628409"/>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 name="connsiteX0" fmla="*/ 1035 w 10164"/>
                <a:gd name="connsiteY0" fmla="*/ 10316 h 10371"/>
                <a:gd name="connsiteX1" fmla="*/ 209 w 10164"/>
                <a:gd name="connsiteY1" fmla="*/ 5620 h 10371"/>
                <a:gd name="connsiteX2" fmla="*/ 1044 w 10164"/>
                <a:gd name="connsiteY2" fmla="*/ 371 h 10371"/>
                <a:gd name="connsiteX3" fmla="*/ 10024 w 10164"/>
                <a:gd name="connsiteY3" fmla="*/ 426 h 10371"/>
                <a:gd name="connsiteX4" fmla="*/ 10164 w 10164"/>
                <a:gd name="connsiteY4" fmla="*/ 10371 h 10371"/>
                <a:gd name="connsiteX5" fmla="*/ 1035 w 10164"/>
                <a:gd name="connsiteY5" fmla="*/ 10316 h 10371"/>
                <a:gd name="connsiteX0" fmla="*/ 1035 w 10164"/>
                <a:gd name="connsiteY0" fmla="*/ 10356 h 10411"/>
                <a:gd name="connsiteX1" fmla="*/ 209 w 10164"/>
                <a:gd name="connsiteY1" fmla="*/ 5660 h 10411"/>
                <a:gd name="connsiteX2" fmla="*/ 1044 w 10164"/>
                <a:gd name="connsiteY2" fmla="*/ 411 h 10411"/>
                <a:gd name="connsiteX3" fmla="*/ 10024 w 10164"/>
                <a:gd name="connsiteY3" fmla="*/ 344 h 10411"/>
                <a:gd name="connsiteX4" fmla="*/ 10164 w 10164"/>
                <a:gd name="connsiteY4" fmla="*/ 10411 h 10411"/>
                <a:gd name="connsiteX5" fmla="*/ 1035 w 10164"/>
                <a:gd name="connsiteY5" fmla="*/ 10356 h 10411"/>
                <a:gd name="connsiteX0" fmla="*/ 1035 w 10164"/>
                <a:gd name="connsiteY0" fmla="*/ 10403 h 10458"/>
                <a:gd name="connsiteX1" fmla="*/ 209 w 10164"/>
                <a:gd name="connsiteY1" fmla="*/ 5707 h 10458"/>
                <a:gd name="connsiteX2" fmla="*/ 1044 w 10164"/>
                <a:gd name="connsiteY2" fmla="*/ 458 h 10458"/>
                <a:gd name="connsiteX3" fmla="*/ 10024 w 10164"/>
                <a:gd name="connsiteY3" fmla="*/ 269 h 10458"/>
                <a:gd name="connsiteX4" fmla="*/ 10164 w 10164"/>
                <a:gd name="connsiteY4" fmla="*/ 10458 h 10458"/>
                <a:gd name="connsiteX5" fmla="*/ 1035 w 10164"/>
                <a:gd name="connsiteY5" fmla="*/ 10403 h 10458"/>
                <a:gd name="connsiteX0" fmla="*/ 1035 w 10167"/>
                <a:gd name="connsiteY0" fmla="*/ 10403 h 10458"/>
                <a:gd name="connsiteX1" fmla="*/ 209 w 10167"/>
                <a:gd name="connsiteY1" fmla="*/ 5707 h 10458"/>
                <a:gd name="connsiteX2" fmla="*/ 1044 w 10167"/>
                <a:gd name="connsiteY2" fmla="*/ 458 h 10458"/>
                <a:gd name="connsiteX3" fmla="*/ 10024 w 10167"/>
                <a:gd name="connsiteY3" fmla="*/ 269 h 10458"/>
                <a:gd name="connsiteX4" fmla="*/ 10164 w 10167"/>
                <a:gd name="connsiteY4" fmla="*/ 10458 h 10458"/>
                <a:gd name="connsiteX5" fmla="*/ 1035 w 10167"/>
                <a:gd name="connsiteY5" fmla="*/ 10403 h 10458"/>
                <a:gd name="connsiteX0" fmla="*/ 1035 w 10085"/>
                <a:gd name="connsiteY0" fmla="*/ 10403 h 10458"/>
                <a:gd name="connsiteX1" fmla="*/ 209 w 10085"/>
                <a:gd name="connsiteY1" fmla="*/ 5707 h 10458"/>
                <a:gd name="connsiteX2" fmla="*/ 1044 w 10085"/>
                <a:gd name="connsiteY2" fmla="*/ 458 h 10458"/>
                <a:gd name="connsiteX3" fmla="*/ 10024 w 10085"/>
                <a:gd name="connsiteY3" fmla="*/ 269 h 10458"/>
                <a:gd name="connsiteX4" fmla="*/ 9940 w 10085"/>
                <a:gd name="connsiteY4" fmla="*/ 10458 h 10458"/>
                <a:gd name="connsiteX5" fmla="*/ 1035 w 10085"/>
                <a:gd name="connsiteY5" fmla="*/ 10403 h 10458"/>
                <a:gd name="connsiteX0" fmla="*/ 1035 w 10089"/>
                <a:gd name="connsiteY0" fmla="*/ 10403 h 10640"/>
                <a:gd name="connsiteX1" fmla="*/ 209 w 10089"/>
                <a:gd name="connsiteY1" fmla="*/ 5707 h 10640"/>
                <a:gd name="connsiteX2" fmla="*/ 1044 w 10089"/>
                <a:gd name="connsiteY2" fmla="*/ 458 h 10640"/>
                <a:gd name="connsiteX3" fmla="*/ 10024 w 10089"/>
                <a:gd name="connsiteY3" fmla="*/ 269 h 10640"/>
                <a:gd name="connsiteX4" fmla="*/ 9965 w 10089"/>
                <a:gd name="connsiteY4" fmla="*/ 10640 h 10640"/>
                <a:gd name="connsiteX5" fmla="*/ 1035 w 10089"/>
                <a:gd name="connsiteY5" fmla="*/ 10403 h 10640"/>
                <a:gd name="connsiteX0" fmla="*/ 1035 w 10089"/>
                <a:gd name="connsiteY0" fmla="*/ 10455 h 10692"/>
                <a:gd name="connsiteX1" fmla="*/ 209 w 10089"/>
                <a:gd name="connsiteY1" fmla="*/ 6476 h 10692"/>
                <a:gd name="connsiteX2" fmla="*/ 1044 w 10089"/>
                <a:gd name="connsiteY2" fmla="*/ 510 h 10692"/>
                <a:gd name="connsiteX3" fmla="*/ 10024 w 10089"/>
                <a:gd name="connsiteY3" fmla="*/ 321 h 10692"/>
                <a:gd name="connsiteX4" fmla="*/ 9965 w 10089"/>
                <a:gd name="connsiteY4" fmla="*/ 10692 h 10692"/>
                <a:gd name="connsiteX5" fmla="*/ 1035 w 10089"/>
                <a:gd name="connsiteY5" fmla="*/ 10455 h 10692"/>
                <a:gd name="connsiteX0" fmla="*/ 933 w 9987"/>
                <a:gd name="connsiteY0" fmla="*/ 10455 h 10692"/>
                <a:gd name="connsiteX1" fmla="*/ 107 w 9987"/>
                <a:gd name="connsiteY1" fmla="*/ 6476 h 10692"/>
                <a:gd name="connsiteX2" fmla="*/ 942 w 9987"/>
                <a:gd name="connsiteY2" fmla="*/ 510 h 10692"/>
                <a:gd name="connsiteX3" fmla="*/ 9922 w 9987"/>
                <a:gd name="connsiteY3" fmla="*/ 321 h 10692"/>
                <a:gd name="connsiteX4" fmla="*/ 9863 w 9987"/>
                <a:gd name="connsiteY4" fmla="*/ 10692 h 10692"/>
                <a:gd name="connsiteX5" fmla="*/ 933 w 9987"/>
                <a:gd name="connsiteY5" fmla="*/ 10455 h 10692"/>
                <a:gd name="connsiteX0" fmla="*/ 864 w 9930"/>
                <a:gd name="connsiteY0" fmla="*/ 9778 h 10000"/>
                <a:gd name="connsiteX1" fmla="*/ 37 w 9930"/>
                <a:gd name="connsiteY1" fmla="*/ 6057 h 10000"/>
                <a:gd name="connsiteX2" fmla="*/ 873 w 9930"/>
                <a:gd name="connsiteY2" fmla="*/ 477 h 10000"/>
                <a:gd name="connsiteX3" fmla="*/ 9865 w 9930"/>
                <a:gd name="connsiteY3" fmla="*/ 300 h 10000"/>
                <a:gd name="connsiteX4" fmla="*/ 9806 w 9930"/>
                <a:gd name="connsiteY4" fmla="*/ 10000 h 10000"/>
                <a:gd name="connsiteX5" fmla="*/ 864 w 9930"/>
                <a:gd name="connsiteY5" fmla="*/ 9778 h 10000"/>
                <a:gd name="connsiteX0" fmla="*/ 870 w 10001"/>
                <a:gd name="connsiteY0" fmla="*/ 9481 h 9703"/>
                <a:gd name="connsiteX1" fmla="*/ 37 w 10001"/>
                <a:gd name="connsiteY1" fmla="*/ 5760 h 9703"/>
                <a:gd name="connsiteX2" fmla="*/ 879 w 10001"/>
                <a:gd name="connsiteY2" fmla="*/ 180 h 9703"/>
                <a:gd name="connsiteX3" fmla="*/ 9935 w 10001"/>
                <a:gd name="connsiteY3" fmla="*/ 3 h 9703"/>
                <a:gd name="connsiteX4" fmla="*/ 9875 w 10001"/>
                <a:gd name="connsiteY4" fmla="*/ 9703 h 9703"/>
                <a:gd name="connsiteX5" fmla="*/ 870 w 10001"/>
                <a:gd name="connsiteY5" fmla="*/ 9481 h 9703"/>
                <a:gd name="connsiteX0" fmla="*/ 870 w 10000"/>
                <a:gd name="connsiteY0" fmla="*/ 9771 h 10000"/>
                <a:gd name="connsiteX1" fmla="*/ 37 w 10000"/>
                <a:gd name="connsiteY1" fmla="*/ 5936 h 10000"/>
                <a:gd name="connsiteX2" fmla="*/ 879 w 10000"/>
                <a:gd name="connsiteY2" fmla="*/ 186 h 10000"/>
                <a:gd name="connsiteX3" fmla="*/ 9934 w 10000"/>
                <a:gd name="connsiteY3" fmla="*/ 3 h 10000"/>
                <a:gd name="connsiteX4" fmla="*/ 9874 w 10000"/>
                <a:gd name="connsiteY4" fmla="*/ 10000 h 10000"/>
                <a:gd name="connsiteX5" fmla="*/ 870 w 10000"/>
                <a:gd name="connsiteY5" fmla="*/ 9771 h 10000"/>
                <a:gd name="connsiteX0" fmla="*/ 870 w 10000"/>
                <a:gd name="connsiteY0" fmla="*/ 9673 h 9902"/>
                <a:gd name="connsiteX1" fmla="*/ 37 w 10000"/>
                <a:gd name="connsiteY1" fmla="*/ 5838 h 9902"/>
                <a:gd name="connsiteX2" fmla="*/ 879 w 10000"/>
                <a:gd name="connsiteY2" fmla="*/ 88 h 9902"/>
                <a:gd name="connsiteX3" fmla="*/ 9934 w 10000"/>
                <a:gd name="connsiteY3" fmla="*/ 135 h 9902"/>
                <a:gd name="connsiteX4" fmla="*/ 9874 w 10000"/>
                <a:gd name="connsiteY4" fmla="*/ 9902 h 9902"/>
                <a:gd name="connsiteX5" fmla="*/ 870 w 10000"/>
                <a:gd name="connsiteY5" fmla="*/ 9673 h 9902"/>
                <a:gd name="connsiteX0" fmla="*/ 870 w 9959"/>
                <a:gd name="connsiteY0" fmla="*/ 9809 h 10040"/>
                <a:gd name="connsiteX1" fmla="*/ 37 w 9959"/>
                <a:gd name="connsiteY1" fmla="*/ 5936 h 10040"/>
                <a:gd name="connsiteX2" fmla="*/ 879 w 9959"/>
                <a:gd name="connsiteY2" fmla="*/ 129 h 10040"/>
                <a:gd name="connsiteX3" fmla="*/ 9883 w 9959"/>
                <a:gd name="connsiteY3" fmla="*/ 39 h 10040"/>
                <a:gd name="connsiteX4" fmla="*/ 9874 w 9959"/>
                <a:gd name="connsiteY4" fmla="*/ 10040 h 10040"/>
                <a:gd name="connsiteX5" fmla="*/ 870 w 9959"/>
                <a:gd name="connsiteY5" fmla="*/ 9809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 h="10040">
                  <a:moveTo>
                    <a:pt x="870" y="9809"/>
                  </a:moveTo>
                  <a:cubicBezTo>
                    <a:pt x="870" y="9809"/>
                    <a:pt x="-211" y="8482"/>
                    <a:pt x="37" y="5936"/>
                  </a:cubicBezTo>
                  <a:cubicBezTo>
                    <a:pt x="286" y="3390"/>
                    <a:pt x="301" y="1671"/>
                    <a:pt x="879" y="129"/>
                  </a:cubicBezTo>
                  <a:cubicBezTo>
                    <a:pt x="2986" y="-95"/>
                    <a:pt x="9883" y="39"/>
                    <a:pt x="9883" y="39"/>
                  </a:cubicBezTo>
                  <a:cubicBezTo>
                    <a:pt x="10061" y="3329"/>
                    <a:pt x="9874" y="10040"/>
                    <a:pt x="9874" y="10040"/>
                  </a:cubicBezTo>
                  <a:lnTo>
                    <a:pt x="870" y="9809"/>
                  </a:lnTo>
                  <a:close/>
                </a:path>
              </a:pathLst>
            </a:custGeom>
            <a:gradFill flip="none" rotWithShape="1">
              <a:gsLst>
                <a:gs pos="83000">
                  <a:srgbClr val="2C2C2C"/>
                </a:gs>
                <a:gs pos="12000">
                  <a:srgbClr val="4D4D4D"/>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184" name="Freeform 12">
              <a:extLst>
                <a:ext uri="{FF2B5EF4-FFF2-40B4-BE49-F238E27FC236}">
                  <a16:creationId xmlns:a16="http://schemas.microsoft.com/office/drawing/2014/main" xmlns="" id="{5FA73BF3-E52B-45CB-8E8C-C3AE3C4C9829}"/>
                </a:ext>
              </a:extLst>
            </p:cNvPr>
            <p:cNvSpPr>
              <a:spLocks/>
            </p:cNvSpPr>
            <p:nvPr/>
          </p:nvSpPr>
          <p:spPr bwMode="auto">
            <a:xfrm>
              <a:off x="1458789" y="4152445"/>
              <a:ext cx="5522203"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100000">
                  <a:srgbClr val="1C1C1C"/>
                </a:gs>
                <a:gs pos="0">
                  <a:srgbClr val="4D4D4D"/>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5" name="Freeform 13">
              <a:extLst>
                <a:ext uri="{FF2B5EF4-FFF2-40B4-BE49-F238E27FC236}">
                  <a16:creationId xmlns:a16="http://schemas.microsoft.com/office/drawing/2014/main" xmlns="" id="{9AC99923-0B81-41D3-9160-E9F389485B03}"/>
                </a:ext>
              </a:extLst>
            </p:cNvPr>
            <p:cNvSpPr>
              <a:spLocks/>
            </p:cNvSpPr>
            <p:nvPr/>
          </p:nvSpPr>
          <p:spPr bwMode="auto">
            <a:xfrm>
              <a:off x="1468616" y="3936019"/>
              <a:ext cx="5549183" cy="200985"/>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 name="connsiteX0" fmla="*/ 0 w 9975"/>
                <a:gd name="connsiteY0" fmla="*/ 9781 h 10000"/>
                <a:gd name="connsiteX1" fmla="*/ 626 w 9975"/>
                <a:gd name="connsiteY1" fmla="*/ 0 h 10000"/>
                <a:gd name="connsiteX2" fmla="*/ 9650 w 9975"/>
                <a:gd name="connsiteY2" fmla="*/ 146 h 10000"/>
                <a:gd name="connsiteX3" fmla="*/ 9975 w 9975"/>
                <a:gd name="connsiteY3" fmla="*/ 10000 h 10000"/>
                <a:gd name="connsiteX4" fmla="*/ 0 w 9975"/>
                <a:gd name="connsiteY4" fmla="*/ 9781 h 10000"/>
                <a:gd name="connsiteX0" fmla="*/ 0 w 9900"/>
                <a:gd name="connsiteY0" fmla="*/ 9781 h 10000"/>
                <a:gd name="connsiteX1" fmla="*/ 628 w 9900"/>
                <a:gd name="connsiteY1" fmla="*/ 0 h 10000"/>
                <a:gd name="connsiteX2" fmla="*/ 9674 w 9900"/>
                <a:gd name="connsiteY2" fmla="*/ 146 h 10000"/>
                <a:gd name="connsiteX3" fmla="*/ 9900 w 9900"/>
                <a:gd name="connsiteY3" fmla="*/ 10000 h 10000"/>
                <a:gd name="connsiteX4" fmla="*/ 0 w 9900"/>
                <a:gd name="connsiteY4" fmla="*/ 9781 h 10000"/>
                <a:gd name="connsiteX0" fmla="*/ 0 w 10000"/>
                <a:gd name="connsiteY0" fmla="*/ 9781 h 10000"/>
                <a:gd name="connsiteX1" fmla="*/ 449 w 10000"/>
                <a:gd name="connsiteY1" fmla="*/ 0 h 10000"/>
                <a:gd name="connsiteX2" fmla="*/ 9772 w 10000"/>
                <a:gd name="connsiteY2" fmla="*/ 146 h 10000"/>
                <a:gd name="connsiteX3" fmla="*/ 10000 w 10000"/>
                <a:gd name="connsiteY3" fmla="*/ 10000 h 10000"/>
                <a:gd name="connsiteX4" fmla="*/ 0 w 10000"/>
                <a:gd name="connsiteY4" fmla="*/ 9781 h 10000"/>
                <a:gd name="connsiteX0" fmla="*/ 0 w 10000"/>
                <a:gd name="connsiteY0" fmla="*/ 9635 h 9854"/>
                <a:gd name="connsiteX1" fmla="*/ 449 w 10000"/>
                <a:gd name="connsiteY1" fmla="*/ 547 h 9854"/>
                <a:gd name="connsiteX2" fmla="*/ 9772 w 10000"/>
                <a:gd name="connsiteY2" fmla="*/ 0 h 9854"/>
                <a:gd name="connsiteX3" fmla="*/ 10000 w 10000"/>
                <a:gd name="connsiteY3" fmla="*/ 9854 h 9854"/>
                <a:gd name="connsiteX4" fmla="*/ 0 w 10000"/>
                <a:gd name="connsiteY4" fmla="*/ 9635 h 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4">
                  <a:moveTo>
                    <a:pt x="0" y="9635"/>
                  </a:moveTo>
                  <a:cubicBezTo>
                    <a:pt x="212" y="6375"/>
                    <a:pt x="237" y="3807"/>
                    <a:pt x="449" y="547"/>
                  </a:cubicBezTo>
                  <a:lnTo>
                    <a:pt x="9772" y="0"/>
                  </a:lnTo>
                  <a:cubicBezTo>
                    <a:pt x="9881" y="3285"/>
                    <a:pt x="9891" y="6569"/>
                    <a:pt x="10000" y="9854"/>
                  </a:cubicBezTo>
                  <a:lnTo>
                    <a:pt x="0" y="9635"/>
                  </a:lnTo>
                  <a:close/>
                </a:path>
              </a:pathLst>
            </a:custGeom>
            <a:gradFill flip="none" rotWithShape="1">
              <a:gsLst>
                <a:gs pos="0">
                  <a:srgbClr val="5F5F5F"/>
                </a:gs>
                <a:gs pos="96000">
                  <a:srgbClr val="4F4F4F"/>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186" name="Freeform 14">
              <a:extLst>
                <a:ext uri="{FF2B5EF4-FFF2-40B4-BE49-F238E27FC236}">
                  <a16:creationId xmlns:a16="http://schemas.microsoft.com/office/drawing/2014/main" xmlns="" id="{C82B51BF-9636-49AA-B9A6-81F69DF5A526}"/>
                </a:ext>
              </a:extLst>
            </p:cNvPr>
            <p:cNvSpPr>
              <a:spLocks/>
            </p:cNvSpPr>
            <p:nvPr/>
          </p:nvSpPr>
          <p:spPr bwMode="auto">
            <a:xfrm>
              <a:off x="1481252" y="3947477"/>
              <a:ext cx="5536545"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rgbClr val="4D4D4D"/>
                </a:gs>
                <a:gs pos="99000">
                  <a:srgbClr val="1C1C1C"/>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7" name="Freeform 15">
              <a:extLst>
                <a:ext uri="{FF2B5EF4-FFF2-40B4-BE49-F238E27FC236}">
                  <a16:creationId xmlns:a16="http://schemas.microsoft.com/office/drawing/2014/main" xmlns="" id="{07EDE140-2677-4D59-B528-68D821C1D952}"/>
                </a:ext>
              </a:extLst>
            </p:cNvPr>
            <p:cNvSpPr>
              <a:spLocks/>
            </p:cNvSpPr>
            <p:nvPr/>
          </p:nvSpPr>
          <p:spPr bwMode="auto">
            <a:xfrm>
              <a:off x="1468614" y="4381271"/>
              <a:ext cx="5497480" cy="182497"/>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 name="connsiteX0" fmla="*/ 0 w 9965"/>
                <a:gd name="connsiteY0" fmla="*/ 0 h 10000"/>
                <a:gd name="connsiteX1" fmla="*/ 9965 w 9965"/>
                <a:gd name="connsiteY1" fmla="*/ 227 h 10000"/>
                <a:gd name="connsiteX2" fmla="*/ 9915 w 9965"/>
                <a:gd name="connsiteY2" fmla="*/ 10000 h 10000"/>
                <a:gd name="connsiteX3" fmla="*/ 686 w 9965"/>
                <a:gd name="connsiteY3" fmla="*/ 9848 h 10000"/>
                <a:gd name="connsiteX4" fmla="*/ 0 w 9965"/>
                <a:gd name="connsiteY4" fmla="*/ 0 h 10000"/>
                <a:gd name="connsiteX0" fmla="*/ 0 w 10000"/>
                <a:gd name="connsiteY0" fmla="*/ 0 h 9848"/>
                <a:gd name="connsiteX1" fmla="*/ 10000 w 10000"/>
                <a:gd name="connsiteY1" fmla="*/ 227 h 9848"/>
                <a:gd name="connsiteX2" fmla="*/ 9886 w 10000"/>
                <a:gd name="connsiteY2" fmla="*/ 9762 h 9848"/>
                <a:gd name="connsiteX3" fmla="*/ 688 w 10000"/>
                <a:gd name="connsiteY3" fmla="*/ 9848 h 9848"/>
                <a:gd name="connsiteX4" fmla="*/ 0 w 10000"/>
                <a:gd name="connsiteY4" fmla="*/ 0 h 9848"/>
                <a:gd name="connsiteX0" fmla="*/ 0 w 10008"/>
                <a:gd name="connsiteY0" fmla="*/ 0 h 10000"/>
                <a:gd name="connsiteX1" fmla="*/ 10000 w 10008"/>
                <a:gd name="connsiteY1" fmla="*/ 231 h 10000"/>
                <a:gd name="connsiteX2" fmla="*/ 9886 w 10008"/>
                <a:gd name="connsiteY2" fmla="*/ 9913 h 10000"/>
                <a:gd name="connsiteX3" fmla="*/ 688 w 10008"/>
                <a:gd name="connsiteY3" fmla="*/ 10000 h 10000"/>
                <a:gd name="connsiteX4" fmla="*/ 0 w 10008"/>
                <a:gd name="connsiteY4" fmla="*/ 0 h 10000"/>
                <a:gd name="connsiteX0" fmla="*/ 0 w 10008"/>
                <a:gd name="connsiteY0" fmla="*/ 0 h 10000"/>
                <a:gd name="connsiteX1" fmla="*/ 10000 w 10008"/>
                <a:gd name="connsiteY1" fmla="*/ 231 h 10000"/>
                <a:gd name="connsiteX2" fmla="*/ 9886 w 10008"/>
                <a:gd name="connsiteY2" fmla="*/ 9913 h 10000"/>
                <a:gd name="connsiteX3" fmla="*/ 529 w 10008"/>
                <a:gd name="connsiteY3" fmla="*/ 10000 h 10000"/>
                <a:gd name="connsiteX4" fmla="*/ 0 w 1000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0" y="0"/>
                  </a:moveTo>
                  <a:lnTo>
                    <a:pt x="10000" y="231"/>
                  </a:lnTo>
                  <a:cubicBezTo>
                    <a:pt x="9983" y="3539"/>
                    <a:pt x="10078" y="3708"/>
                    <a:pt x="9886" y="9913"/>
                  </a:cubicBezTo>
                  <a:lnTo>
                    <a:pt x="529" y="10000"/>
                  </a:lnTo>
                  <a:cubicBezTo>
                    <a:pt x="300" y="6666"/>
                    <a:pt x="230" y="3334"/>
                    <a:pt x="0" y="0"/>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sp>
          <p:nvSpPr>
            <p:cNvPr id="188" name="Freeform 16">
              <a:extLst>
                <a:ext uri="{FF2B5EF4-FFF2-40B4-BE49-F238E27FC236}">
                  <a16:creationId xmlns:a16="http://schemas.microsoft.com/office/drawing/2014/main" xmlns="" id="{09F16891-FC09-49C7-85C1-66174E840CC3}"/>
                </a:ext>
              </a:extLst>
            </p:cNvPr>
            <p:cNvSpPr>
              <a:spLocks/>
            </p:cNvSpPr>
            <p:nvPr/>
          </p:nvSpPr>
          <p:spPr bwMode="auto">
            <a:xfrm>
              <a:off x="6889280" y="3941239"/>
              <a:ext cx="113716"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155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9" name="Freeform 19">
              <a:extLst>
                <a:ext uri="{FF2B5EF4-FFF2-40B4-BE49-F238E27FC236}">
                  <a16:creationId xmlns:a16="http://schemas.microsoft.com/office/drawing/2014/main" xmlns="" id="{DDD50AA9-86D2-4F48-8FE7-D1966D19FD16}"/>
                </a:ext>
              </a:extLst>
            </p:cNvPr>
            <p:cNvSpPr>
              <a:spLocks/>
            </p:cNvSpPr>
            <p:nvPr/>
          </p:nvSpPr>
          <p:spPr bwMode="auto">
            <a:xfrm>
              <a:off x="6881618" y="3940464"/>
              <a:ext cx="136178" cy="624580"/>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90" name="Freeform 23">
              <a:extLst>
                <a:ext uri="{FF2B5EF4-FFF2-40B4-BE49-F238E27FC236}">
                  <a16:creationId xmlns:a16="http://schemas.microsoft.com/office/drawing/2014/main" xmlns="" id="{E10AAC07-DE92-411E-9FB0-F6E6AAB9118E}"/>
                </a:ext>
              </a:extLst>
            </p:cNvPr>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91" name="Freeform 24">
              <a:extLst>
                <a:ext uri="{FF2B5EF4-FFF2-40B4-BE49-F238E27FC236}">
                  <a16:creationId xmlns:a16="http://schemas.microsoft.com/office/drawing/2014/main" xmlns="" id="{F53A332D-6F1B-44EA-B183-6341F5658D0F}"/>
                </a:ext>
              </a:extLst>
            </p:cNvPr>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rgbClr val="F8ECE4"/>
                </a:gs>
                <a:gs pos="69000">
                  <a:srgbClr val="D49062"/>
                </a:gs>
                <a:gs pos="89000">
                  <a:srgbClr val="E6BEA2"/>
                </a:gs>
              </a:gsLst>
              <a:lin ang="6000000" scaled="0"/>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192" name="Freeform 25">
              <a:extLst>
                <a:ext uri="{FF2B5EF4-FFF2-40B4-BE49-F238E27FC236}">
                  <a16:creationId xmlns:a16="http://schemas.microsoft.com/office/drawing/2014/main" xmlns="" id="{8C9B8202-813F-4772-B9D8-E190AA451B6E}"/>
                </a:ext>
              </a:extLst>
            </p:cNvPr>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rgbClr val="F8ECE4"/>
                </a:gs>
                <a:gs pos="59000">
                  <a:srgbClr val="E7C1A7"/>
                </a:gs>
                <a:gs pos="47000">
                  <a:srgbClr val="D7976B"/>
                </a:gs>
              </a:gsLst>
              <a:lin ang="4500000" scaled="0"/>
              <a:tileRect/>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193" name="Freeform 26">
              <a:extLst>
                <a:ext uri="{FF2B5EF4-FFF2-40B4-BE49-F238E27FC236}">
                  <a16:creationId xmlns:a16="http://schemas.microsoft.com/office/drawing/2014/main" xmlns="" id="{50C6D9FD-2F3B-432C-B1A9-F827D8F9A5D4}"/>
                </a:ext>
              </a:extLst>
            </p:cNvPr>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rgbClr val="F8ECE4"/>
                </a:gs>
                <a:gs pos="57000">
                  <a:srgbClr val="E5BB9F"/>
                </a:gs>
              </a:gsLst>
              <a:lin ang="4800000" scaled="0"/>
            </a:gradFill>
            <a:ln>
              <a:noFill/>
            </a:ln>
          </p:spPr>
          <p:txBody>
            <a:bodyPr vert="horz" wrap="square" lIns="68580" tIns="34290" rIns="68580" bIns="34290" numCol="1" anchor="t" anchorCtr="0" compatLnSpc="1">
              <a:prstTxWarp prst="textNoShape">
                <a:avLst/>
              </a:prstTxWarp>
            </a:bodyPr>
            <a:lstStyle/>
            <a:p>
              <a:endParaRPr lang="en-US" sz="1050"/>
            </a:p>
          </p:txBody>
        </p:sp>
        <p:sp>
          <p:nvSpPr>
            <p:cNvPr id="194" name="Freeform 30">
              <a:extLst>
                <a:ext uri="{FF2B5EF4-FFF2-40B4-BE49-F238E27FC236}">
                  <a16:creationId xmlns:a16="http://schemas.microsoft.com/office/drawing/2014/main" xmlns="" id="{99CD7566-D48E-47D8-9292-688FF9FDCB03}"/>
                </a:ext>
              </a:extLst>
            </p:cNvPr>
            <p:cNvSpPr>
              <a:spLocks/>
            </p:cNvSpPr>
            <p:nvPr/>
          </p:nvSpPr>
          <p:spPr bwMode="auto">
            <a:xfrm>
              <a:off x="1770452" y="4429011"/>
              <a:ext cx="5232545" cy="127754"/>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rgbClr val="080808"/>
                </a:gs>
                <a:gs pos="100000">
                  <a:srgbClr val="1C1C1C"/>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dirty="0"/>
            </a:p>
          </p:txBody>
        </p:sp>
      </p:grpSp>
      <p:grpSp>
        <p:nvGrpSpPr>
          <p:cNvPr id="195" name="glasses">
            <a:extLst>
              <a:ext uri="{FF2B5EF4-FFF2-40B4-BE49-F238E27FC236}">
                <a16:creationId xmlns:a16="http://schemas.microsoft.com/office/drawing/2014/main" xmlns="" id="{DB15C02F-8EC7-419D-BD4F-6D44243B8C54}"/>
              </a:ext>
            </a:extLst>
          </p:cNvPr>
          <p:cNvGrpSpPr>
            <a:grpSpLocks noChangeAspect="1"/>
          </p:cNvGrpSpPr>
          <p:nvPr/>
        </p:nvGrpSpPr>
        <p:grpSpPr bwMode="auto">
          <a:xfrm rot="1484621">
            <a:off x="529402" y="3539393"/>
            <a:ext cx="3056702" cy="950391"/>
            <a:chOff x="2753" y="3365"/>
            <a:chExt cx="2097" cy="652"/>
          </a:xfrm>
        </p:grpSpPr>
        <p:sp>
          <p:nvSpPr>
            <p:cNvPr id="196" name="AutoShape 12">
              <a:extLst>
                <a:ext uri="{FF2B5EF4-FFF2-40B4-BE49-F238E27FC236}">
                  <a16:creationId xmlns:a16="http://schemas.microsoft.com/office/drawing/2014/main" xmlns="" id="{621ACEE8-62F8-4384-92A3-6E311B7446AD}"/>
                </a:ext>
              </a:extLst>
            </p:cNvPr>
            <p:cNvSpPr>
              <a:spLocks noChangeAspect="1" noChangeArrowheads="1" noTextEdit="1"/>
            </p:cNvSpPr>
            <p:nvPr/>
          </p:nvSpPr>
          <p:spPr bwMode="auto">
            <a:xfrm>
              <a:off x="2753" y="3365"/>
              <a:ext cx="2097"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97" name="Freeform 14">
              <a:extLst>
                <a:ext uri="{FF2B5EF4-FFF2-40B4-BE49-F238E27FC236}">
                  <a16:creationId xmlns:a16="http://schemas.microsoft.com/office/drawing/2014/main" xmlns="" id="{9497BA4D-8CDD-4ABA-927C-93AF531574B7}"/>
                </a:ext>
              </a:extLst>
            </p:cNvPr>
            <p:cNvSpPr>
              <a:spLocks/>
            </p:cNvSpPr>
            <p:nvPr/>
          </p:nvSpPr>
          <p:spPr bwMode="auto">
            <a:xfrm>
              <a:off x="2736" y="3466"/>
              <a:ext cx="2025" cy="475"/>
            </a:xfrm>
            <a:custGeom>
              <a:avLst/>
              <a:gdLst>
                <a:gd name="T0" fmla="*/ 2635 w 2659"/>
                <a:gd name="T1" fmla="*/ 22 h 623"/>
                <a:gd name="T2" fmla="*/ 2013 w 2659"/>
                <a:gd name="T3" fmla="*/ 0 h 623"/>
                <a:gd name="T4" fmla="*/ 1000 w 2659"/>
                <a:gd name="T5" fmla="*/ 42 h 623"/>
                <a:gd name="T6" fmla="*/ 565 w 2659"/>
                <a:gd name="T7" fmla="*/ 178 h 623"/>
                <a:gd name="T8" fmla="*/ 66 w 2659"/>
                <a:gd name="T9" fmla="*/ 477 h 623"/>
                <a:gd name="T10" fmla="*/ 128 w 2659"/>
                <a:gd name="T11" fmla="*/ 619 h 623"/>
                <a:gd name="T12" fmla="*/ 392 w 2659"/>
                <a:gd name="T13" fmla="*/ 465 h 623"/>
                <a:gd name="T14" fmla="*/ 779 w 2659"/>
                <a:gd name="T15" fmla="*/ 184 h 623"/>
                <a:gd name="T16" fmla="*/ 1193 w 2659"/>
                <a:gd name="T17" fmla="*/ 186 h 623"/>
                <a:gd name="T18" fmla="*/ 1980 w 2659"/>
                <a:gd name="T19" fmla="*/ 202 h 623"/>
                <a:gd name="T20" fmla="*/ 2659 w 2659"/>
                <a:gd name="T21" fmla="*/ 170 h 623"/>
                <a:gd name="T22" fmla="*/ 2635 w 2659"/>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9" h="623">
                  <a:moveTo>
                    <a:pt x="2635" y="22"/>
                  </a:moveTo>
                  <a:cubicBezTo>
                    <a:pt x="2635" y="22"/>
                    <a:pt x="2343" y="0"/>
                    <a:pt x="2013" y="0"/>
                  </a:cubicBezTo>
                  <a:cubicBezTo>
                    <a:pt x="1683" y="1"/>
                    <a:pt x="1209" y="22"/>
                    <a:pt x="1000" y="42"/>
                  </a:cubicBezTo>
                  <a:cubicBezTo>
                    <a:pt x="791" y="62"/>
                    <a:pt x="707" y="97"/>
                    <a:pt x="565" y="178"/>
                  </a:cubicBezTo>
                  <a:cubicBezTo>
                    <a:pt x="423" y="260"/>
                    <a:pt x="131" y="411"/>
                    <a:pt x="66" y="477"/>
                  </a:cubicBezTo>
                  <a:cubicBezTo>
                    <a:pt x="1" y="544"/>
                    <a:pt x="0" y="614"/>
                    <a:pt x="128" y="619"/>
                  </a:cubicBezTo>
                  <a:cubicBezTo>
                    <a:pt x="255" y="623"/>
                    <a:pt x="327" y="527"/>
                    <a:pt x="392" y="465"/>
                  </a:cubicBezTo>
                  <a:cubicBezTo>
                    <a:pt x="457" y="402"/>
                    <a:pt x="670" y="211"/>
                    <a:pt x="779" y="184"/>
                  </a:cubicBezTo>
                  <a:cubicBezTo>
                    <a:pt x="888" y="156"/>
                    <a:pt x="1045" y="152"/>
                    <a:pt x="1193" y="186"/>
                  </a:cubicBezTo>
                  <a:cubicBezTo>
                    <a:pt x="1342" y="221"/>
                    <a:pt x="1715" y="226"/>
                    <a:pt x="1980" y="202"/>
                  </a:cubicBezTo>
                  <a:cubicBezTo>
                    <a:pt x="2246" y="177"/>
                    <a:pt x="2659" y="170"/>
                    <a:pt x="2659" y="170"/>
                  </a:cubicBezTo>
                  <a:lnTo>
                    <a:pt x="2635" y="22"/>
                  </a:lnTo>
                  <a:close/>
                </a:path>
              </a:pathLst>
            </a:custGeom>
            <a:solidFill>
              <a:srgbClr val="984807"/>
            </a:solidFill>
            <a:ln>
              <a:noFill/>
            </a:ln>
            <a:effectLst>
              <a:outerShdw blurRad="381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98" name="Freeform 15">
              <a:extLst>
                <a:ext uri="{FF2B5EF4-FFF2-40B4-BE49-F238E27FC236}">
                  <a16:creationId xmlns:a16="http://schemas.microsoft.com/office/drawing/2014/main" xmlns="" id="{4D47093B-E1E8-4A72-AA20-3AE094E78F24}"/>
                </a:ext>
              </a:extLst>
            </p:cNvPr>
            <p:cNvSpPr>
              <a:spLocks/>
            </p:cNvSpPr>
            <p:nvPr/>
          </p:nvSpPr>
          <p:spPr bwMode="auto">
            <a:xfrm>
              <a:off x="2842" y="3466"/>
              <a:ext cx="2024" cy="475"/>
            </a:xfrm>
            <a:custGeom>
              <a:avLst/>
              <a:gdLst>
                <a:gd name="T0" fmla="*/ 24 w 2658"/>
                <a:gd name="T1" fmla="*/ 22 h 623"/>
                <a:gd name="T2" fmla="*/ 646 w 2658"/>
                <a:gd name="T3" fmla="*/ 1 h 623"/>
                <a:gd name="T4" fmla="*/ 1659 w 2658"/>
                <a:gd name="T5" fmla="*/ 42 h 623"/>
                <a:gd name="T6" fmla="*/ 2093 w 2658"/>
                <a:gd name="T7" fmla="*/ 178 h 623"/>
                <a:gd name="T8" fmla="*/ 2593 w 2658"/>
                <a:gd name="T9" fmla="*/ 477 h 623"/>
                <a:gd name="T10" fmla="*/ 2531 w 2658"/>
                <a:gd name="T11" fmla="*/ 619 h 623"/>
                <a:gd name="T12" fmla="*/ 2266 w 2658"/>
                <a:gd name="T13" fmla="*/ 465 h 623"/>
                <a:gd name="T14" fmla="*/ 1879 w 2658"/>
                <a:gd name="T15" fmla="*/ 184 h 623"/>
                <a:gd name="T16" fmla="*/ 1465 w 2658"/>
                <a:gd name="T17" fmla="*/ 186 h 623"/>
                <a:gd name="T18" fmla="*/ 678 w 2658"/>
                <a:gd name="T19" fmla="*/ 202 h 623"/>
                <a:gd name="T20" fmla="*/ 0 w 2658"/>
                <a:gd name="T21" fmla="*/ 170 h 623"/>
                <a:gd name="T22" fmla="*/ 24 w 2658"/>
                <a:gd name="T23" fmla="*/ 2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8" h="623">
                  <a:moveTo>
                    <a:pt x="24" y="22"/>
                  </a:moveTo>
                  <a:cubicBezTo>
                    <a:pt x="24" y="22"/>
                    <a:pt x="316" y="0"/>
                    <a:pt x="646" y="1"/>
                  </a:cubicBezTo>
                  <a:cubicBezTo>
                    <a:pt x="976" y="1"/>
                    <a:pt x="1450" y="22"/>
                    <a:pt x="1659" y="42"/>
                  </a:cubicBezTo>
                  <a:cubicBezTo>
                    <a:pt x="1867" y="62"/>
                    <a:pt x="1951" y="97"/>
                    <a:pt x="2093" y="178"/>
                  </a:cubicBezTo>
                  <a:cubicBezTo>
                    <a:pt x="2236" y="260"/>
                    <a:pt x="2528" y="411"/>
                    <a:pt x="2593" y="477"/>
                  </a:cubicBezTo>
                  <a:cubicBezTo>
                    <a:pt x="2658" y="544"/>
                    <a:pt x="2658" y="614"/>
                    <a:pt x="2531" y="619"/>
                  </a:cubicBezTo>
                  <a:cubicBezTo>
                    <a:pt x="2403" y="623"/>
                    <a:pt x="2331" y="527"/>
                    <a:pt x="2266" y="465"/>
                  </a:cubicBezTo>
                  <a:cubicBezTo>
                    <a:pt x="2201" y="402"/>
                    <a:pt x="1988" y="211"/>
                    <a:pt x="1879" y="184"/>
                  </a:cubicBezTo>
                  <a:cubicBezTo>
                    <a:pt x="1771" y="156"/>
                    <a:pt x="1613" y="152"/>
                    <a:pt x="1465" y="186"/>
                  </a:cubicBezTo>
                  <a:cubicBezTo>
                    <a:pt x="1317" y="221"/>
                    <a:pt x="944" y="226"/>
                    <a:pt x="678" y="202"/>
                  </a:cubicBezTo>
                  <a:cubicBezTo>
                    <a:pt x="412" y="178"/>
                    <a:pt x="0" y="170"/>
                    <a:pt x="0" y="170"/>
                  </a:cubicBezTo>
                  <a:lnTo>
                    <a:pt x="24" y="22"/>
                  </a:lnTo>
                  <a:close/>
                </a:path>
              </a:pathLst>
            </a:custGeom>
            <a:solidFill>
              <a:schemeClr val="accent6">
                <a:lumMod val="50000"/>
              </a:schemeClr>
            </a:solidFill>
            <a:ln>
              <a:noFill/>
            </a:ln>
            <a:effectLst>
              <a:outerShdw blurRad="50800" dist="762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99" name="Freeform 16">
              <a:extLst>
                <a:ext uri="{FF2B5EF4-FFF2-40B4-BE49-F238E27FC236}">
                  <a16:creationId xmlns:a16="http://schemas.microsoft.com/office/drawing/2014/main" xmlns="" id="{4C6D34C9-B1BD-469D-A221-3B16108D2E4D}"/>
                </a:ext>
              </a:extLst>
            </p:cNvPr>
            <p:cNvSpPr>
              <a:spLocks noEditPoints="1"/>
            </p:cNvSpPr>
            <p:nvPr/>
          </p:nvSpPr>
          <p:spPr bwMode="auto">
            <a:xfrm>
              <a:off x="2895" y="3364"/>
              <a:ext cx="1790" cy="642"/>
            </a:xfrm>
            <a:custGeom>
              <a:avLst/>
              <a:gdLst>
                <a:gd name="T0" fmla="*/ 2350 w 2350"/>
                <a:gd name="T1" fmla="*/ 28 h 842"/>
                <a:gd name="T2" fmla="*/ 1675 w 2350"/>
                <a:gd name="T3" fmla="*/ 834 h 842"/>
                <a:gd name="T4" fmla="*/ 1538 w 2350"/>
                <a:gd name="T5" fmla="*/ 781 h 842"/>
                <a:gd name="T6" fmla="*/ 1402 w 2350"/>
                <a:gd name="T7" fmla="*/ 629 h 842"/>
                <a:gd name="T8" fmla="*/ 1927 w 2350"/>
                <a:gd name="T9" fmla="*/ 2 h 842"/>
                <a:gd name="T10" fmla="*/ 2010 w 2350"/>
                <a:gd name="T11" fmla="*/ 0 h 842"/>
                <a:gd name="T12" fmla="*/ 2350 w 2350"/>
                <a:gd name="T13" fmla="*/ 28 h 842"/>
                <a:gd name="T14" fmla="*/ 553 w 2350"/>
                <a:gd name="T15" fmla="*/ 7 h 842"/>
                <a:gd name="T16" fmla="*/ 0 w 2350"/>
                <a:gd name="T17" fmla="*/ 667 h 842"/>
                <a:gd name="T18" fmla="*/ 299 w 2350"/>
                <a:gd name="T19" fmla="*/ 842 h 842"/>
                <a:gd name="T20" fmla="*/ 943 w 2350"/>
                <a:gd name="T21" fmla="*/ 74 h 842"/>
                <a:gd name="T22" fmla="*/ 553 w 2350"/>
                <a:gd name="T23" fmla="*/ 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0" h="842">
                  <a:moveTo>
                    <a:pt x="2350" y="28"/>
                  </a:moveTo>
                  <a:cubicBezTo>
                    <a:pt x="1675" y="834"/>
                    <a:pt x="1675" y="834"/>
                    <a:pt x="1675" y="834"/>
                  </a:cubicBezTo>
                  <a:cubicBezTo>
                    <a:pt x="1618" y="822"/>
                    <a:pt x="1570" y="804"/>
                    <a:pt x="1538" y="781"/>
                  </a:cubicBezTo>
                  <a:cubicBezTo>
                    <a:pt x="1477" y="735"/>
                    <a:pt x="1435" y="684"/>
                    <a:pt x="1402" y="629"/>
                  </a:cubicBezTo>
                  <a:cubicBezTo>
                    <a:pt x="1927" y="2"/>
                    <a:pt x="1927" y="2"/>
                    <a:pt x="1927" y="2"/>
                  </a:cubicBezTo>
                  <a:cubicBezTo>
                    <a:pt x="1954" y="1"/>
                    <a:pt x="1982" y="0"/>
                    <a:pt x="2010" y="0"/>
                  </a:cubicBezTo>
                  <a:cubicBezTo>
                    <a:pt x="2166" y="1"/>
                    <a:pt x="2276" y="15"/>
                    <a:pt x="2350" y="28"/>
                  </a:cubicBezTo>
                  <a:close/>
                  <a:moveTo>
                    <a:pt x="553" y="7"/>
                  </a:moveTo>
                  <a:cubicBezTo>
                    <a:pt x="0" y="667"/>
                    <a:pt x="0" y="667"/>
                    <a:pt x="0" y="667"/>
                  </a:cubicBezTo>
                  <a:cubicBezTo>
                    <a:pt x="45" y="755"/>
                    <a:pt x="146" y="816"/>
                    <a:pt x="299" y="842"/>
                  </a:cubicBezTo>
                  <a:cubicBezTo>
                    <a:pt x="943" y="74"/>
                    <a:pt x="943" y="74"/>
                    <a:pt x="943" y="74"/>
                  </a:cubicBezTo>
                  <a:cubicBezTo>
                    <a:pt x="867" y="54"/>
                    <a:pt x="733" y="21"/>
                    <a:pt x="553" y="7"/>
                  </a:cubicBezTo>
                  <a:close/>
                </a:path>
              </a:pathLst>
            </a:custGeom>
            <a:solidFill>
              <a:srgbClr val="FFFFFF">
                <a:alpha val="3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200" name="Freeform 17">
              <a:extLst>
                <a:ext uri="{FF2B5EF4-FFF2-40B4-BE49-F238E27FC236}">
                  <a16:creationId xmlns:a16="http://schemas.microsoft.com/office/drawing/2014/main" xmlns="" id="{D6A5AEDF-416E-4E5F-870D-3DBAA4812F10}"/>
                </a:ext>
              </a:extLst>
            </p:cNvPr>
            <p:cNvSpPr>
              <a:spLocks noEditPoints="1"/>
            </p:cNvSpPr>
            <p:nvPr/>
          </p:nvSpPr>
          <p:spPr bwMode="auto">
            <a:xfrm>
              <a:off x="2780" y="3364"/>
              <a:ext cx="2043" cy="664"/>
            </a:xfrm>
            <a:custGeom>
              <a:avLst/>
              <a:gdLst>
                <a:gd name="T0" fmla="*/ 2682 w 2683"/>
                <a:gd name="T1" fmla="*/ 181 h 871"/>
                <a:gd name="T2" fmla="*/ 2677 w 2683"/>
                <a:gd name="T3" fmla="*/ 114 h 871"/>
                <a:gd name="T4" fmla="*/ 2628 w 2683"/>
                <a:gd name="T5" fmla="*/ 59 h 871"/>
                <a:gd name="T6" fmla="*/ 2162 w 2683"/>
                <a:gd name="T7" fmla="*/ 1 h 871"/>
                <a:gd name="T8" fmla="*/ 1562 w 2683"/>
                <a:gd name="T9" fmla="*/ 82 h 871"/>
                <a:gd name="T10" fmla="*/ 1342 w 2683"/>
                <a:gd name="T11" fmla="*/ 141 h 871"/>
                <a:gd name="T12" fmla="*/ 1122 w 2683"/>
                <a:gd name="T13" fmla="*/ 82 h 871"/>
                <a:gd name="T14" fmla="*/ 521 w 2683"/>
                <a:gd name="T15" fmla="*/ 1 h 871"/>
                <a:gd name="T16" fmla="*/ 56 w 2683"/>
                <a:gd name="T17" fmla="*/ 59 h 871"/>
                <a:gd name="T18" fmla="*/ 7 w 2683"/>
                <a:gd name="T19" fmla="*/ 114 h 871"/>
                <a:gd name="T20" fmla="*/ 2 w 2683"/>
                <a:gd name="T21" fmla="*/ 181 h 871"/>
                <a:gd name="T22" fmla="*/ 19 w 2683"/>
                <a:gd name="T23" fmla="*/ 235 h 871"/>
                <a:gd name="T24" fmla="*/ 56 w 2683"/>
                <a:gd name="T25" fmla="*/ 334 h 871"/>
                <a:gd name="T26" fmla="*/ 145 w 2683"/>
                <a:gd name="T27" fmla="*/ 652 h 871"/>
                <a:gd name="T28" fmla="*/ 456 w 2683"/>
                <a:gd name="T29" fmla="*/ 844 h 871"/>
                <a:gd name="T30" fmla="*/ 994 w 2683"/>
                <a:gd name="T31" fmla="*/ 782 h 871"/>
                <a:gd name="T32" fmla="*/ 1184 w 2683"/>
                <a:gd name="T33" fmla="*/ 516 h 871"/>
                <a:gd name="T34" fmla="*/ 1271 w 2683"/>
                <a:gd name="T35" fmla="*/ 306 h 871"/>
                <a:gd name="T36" fmla="*/ 1342 w 2683"/>
                <a:gd name="T37" fmla="*/ 292 h 871"/>
                <a:gd name="T38" fmla="*/ 1412 w 2683"/>
                <a:gd name="T39" fmla="*/ 306 h 871"/>
                <a:gd name="T40" fmla="*/ 1500 w 2683"/>
                <a:gd name="T41" fmla="*/ 516 h 871"/>
                <a:gd name="T42" fmla="*/ 1690 w 2683"/>
                <a:gd name="T43" fmla="*/ 782 h 871"/>
                <a:gd name="T44" fmla="*/ 2228 w 2683"/>
                <a:gd name="T45" fmla="*/ 844 h 871"/>
                <a:gd name="T46" fmla="*/ 2539 w 2683"/>
                <a:gd name="T47" fmla="*/ 652 h 871"/>
                <a:gd name="T48" fmla="*/ 2628 w 2683"/>
                <a:gd name="T49" fmla="*/ 334 h 871"/>
                <a:gd name="T50" fmla="*/ 2665 w 2683"/>
                <a:gd name="T51" fmla="*/ 235 h 871"/>
                <a:gd name="T52" fmla="*/ 2682 w 2683"/>
                <a:gd name="T53" fmla="*/ 181 h 871"/>
                <a:gd name="T54" fmla="*/ 1046 w 2683"/>
                <a:gd name="T55" fmla="*/ 629 h 871"/>
                <a:gd name="T56" fmla="*/ 767 w 2683"/>
                <a:gd name="T57" fmla="*/ 773 h 871"/>
                <a:gd name="T58" fmla="*/ 397 w 2683"/>
                <a:gd name="T59" fmla="*/ 748 h 871"/>
                <a:gd name="T60" fmla="*/ 192 w 2683"/>
                <a:gd name="T61" fmla="*/ 555 h 871"/>
                <a:gd name="T62" fmla="*/ 160 w 2683"/>
                <a:gd name="T63" fmla="*/ 265 h 871"/>
                <a:gd name="T64" fmla="*/ 311 w 2683"/>
                <a:gd name="T65" fmla="*/ 99 h 871"/>
                <a:gd name="T66" fmla="*/ 701 w 2683"/>
                <a:gd name="T67" fmla="*/ 67 h 871"/>
                <a:gd name="T68" fmla="*/ 1083 w 2683"/>
                <a:gd name="T69" fmla="*/ 161 h 871"/>
                <a:gd name="T70" fmla="*/ 1162 w 2683"/>
                <a:gd name="T71" fmla="*/ 329 h 871"/>
                <a:gd name="T72" fmla="*/ 1046 w 2683"/>
                <a:gd name="T73" fmla="*/ 629 h 871"/>
                <a:gd name="T74" fmla="*/ 2492 w 2683"/>
                <a:gd name="T75" fmla="*/ 555 h 871"/>
                <a:gd name="T76" fmla="*/ 2287 w 2683"/>
                <a:gd name="T77" fmla="*/ 748 h 871"/>
                <a:gd name="T78" fmla="*/ 1917 w 2683"/>
                <a:gd name="T79" fmla="*/ 773 h 871"/>
                <a:gd name="T80" fmla="*/ 1638 w 2683"/>
                <a:gd name="T81" fmla="*/ 629 h 871"/>
                <a:gd name="T82" fmla="*/ 1522 w 2683"/>
                <a:gd name="T83" fmla="*/ 329 h 871"/>
                <a:gd name="T84" fmla="*/ 1601 w 2683"/>
                <a:gd name="T85" fmla="*/ 161 h 871"/>
                <a:gd name="T86" fmla="*/ 1982 w 2683"/>
                <a:gd name="T87" fmla="*/ 67 h 871"/>
                <a:gd name="T88" fmla="*/ 2372 w 2683"/>
                <a:gd name="T89" fmla="*/ 99 h 871"/>
                <a:gd name="T90" fmla="*/ 2524 w 2683"/>
                <a:gd name="T91" fmla="*/ 265 h 871"/>
                <a:gd name="T92" fmla="*/ 2492 w 2683"/>
                <a:gd name="T93" fmla="*/ 55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3" h="871">
                  <a:moveTo>
                    <a:pt x="2682" y="181"/>
                  </a:moveTo>
                  <a:cubicBezTo>
                    <a:pt x="2680" y="165"/>
                    <a:pt x="2677" y="148"/>
                    <a:pt x="2677" y="114"/>
                  </a:cubicBezTo>
                  <a:cubicBezTo>
                    <a:pt x="2677" y="80"/>
                    <a:pt x="2667" y="67"/>
                    <a:pt x="2628" y="59"/>
                  </a:cubicBezTo>
                  <a:cubicBezTo>
                    <a:pt x="2589" y="50"/>
                    <a:pt x="2461" y="3"/>
                    <a:pt x="2162" y="1"/>
                  </a:cubicBezTo>
                  <a:cubicBezTo>
                    <a:pt x="1863" y="0"/>
                    <a:pt x="1648" y="59"/>
                    <a:pt x="1562" y="82"/>
                  </a:cubicBezTo>
                  <a:cubicBezTo>
                    <a:pt x="1476" y="106"/>
                    <a:pt x="1391" y="141"/>
                    <a:pt x="1342" y="141"/>
                  </a:cubicBezTo>
                  <a:cubicBezTo>
                    <a:pt x="1293" y="141"/>
                    <a:pt x="1207" y="106"/>
                    <a:pt x="1122" y="82"/>
                  </a:cubicBezTo>
                  <a:cubicBezTo>
                    <a:pt x="1036" y="59"/>
                    <a:pt x="821" y="0"/>
                    <a:pt x="521" y="1"/>
                  </a:cubicBezTo>
                  <a:cubicBezTo>
                    <a:pt x="222" y="3"/>
                    <a:pt x="94" y="50"/>
                    <a:pt x="56" y="59"/>
                  </a:cubicBezTo>
                  <a:cubicBezTo>
                    <a:pt x="17" y="67"/>
                    <a:pt x="7" y="81"/>
                    <a:pt x="7" y="114"/>
                  </a:cubicBezTo>
                  <a:cubicBezTo>
                    <a:pt x="7" y="148"/>
                    <a:pt x="4" y="165"/>
                    <a:pt x="2" y="181"/>
                  </a:cubicBezTo>
                  <a:cubicBezTo>
                    <a:pt x="0" y="198"/>
                    <a:pt x="4" y="210"/>
                    <a:pt x="19" y="235"/>
                  </a:cubicBezTo>
                  <a:cubicBezTo>
                    <a:pt x="34" y="260"/>
                    <a:pt x="41" y="284"/>
                    <a:pt x="56" y="334"/>
                  </a:cubicBezTo>
                  <a:cubicBezTo>
                    <a:pt x="71" y="385"/>
                    <a:pt x="104" y="555"/>
                    <a:pt x="145" y="652"/>
                  </a:cubicBezTo>
                  <a:cubicBezTo>
                    <a:pt x="185" y="750"/>
                    <a:pt x="291" y="817"/>
                    <a:pt x="456" y="844"/>
                  </a:cubicBezTo>
                  <a:cubicBezTo>
                    <a:pt x="621" y="871"/>
                    <a:pt x="893" y="857"/>
                    <a:pt x="994" y="782"/>
                  </a:cubicBezTo>
                  <a:cubicBezTo>
                    <a:pt x="1095" y="706"/>
                    <a:pt x="1145" y="615"/>
                    <a:pt x="1184" y="516"/>
                  </a:cubicBezTo>
                  <a:cubicBezTo>
                    <a:pt x="1222" y="417"/>
                    <a:pt x="1246" y="319"/>
                    <a:pt x="1271" y="306"/>
                  </a:cubicBezTo>
                  <a:cubicBezTo>
                    <a:pt x="1296" y="292"/>
                    <a:pt x="1328" y="292"/>
                    <a:pt x="1342" y="292"/>
                  </a:cubicBezTo>
                  <a:cubicBezTo>
                    <a:pt x="1355" y="292"/>
                    <a:pt x="1387" y="292"/>
                    <a:pt x="1412" y="306"/>
                  </a:cubicBezTo>
                  <a:cubicBezTo>
                    <a:pt x="1438" y="319"/>
                    <a:pt x="1461" y="417"/>
                    <a:pt x="1500" y="516"/>
                  </a:cubicBezTo>
                  <a:cubicBezTo>
                    <a:pt x="1539" y="615"/>
                    <a:pt x="1589" y="706"/>
                    <a:pt x="1690" y="782"/>
                  </a:cubicBezTo>
                  <a:cubicBezTo>
                    <a:pt x="1791" y="857"/>
                    <a:pt x="2063" y="871"/>
                    <a:pt x="2228" y="844"/>
                  </a:cubicBezTo>
                  <a:cubicBezTo>
                    <a:pt x="2393" y="817"/>
                    <a:pt x="2498" y="750"/>
                    <a:pt x="2539" y="652"/>
                  </a:cubicBezTo>
                  <a:cubicBezTo>
                    <a:pt x="2579" y="555"/>
                    <a:pt x="2613" y="385"/>
                    <a:pt x="2628" y="334"/>
                  </a:cubicBezTo>
                  <a:cubicBezTo>
                    <a:pt x="2643" y="284"/>
                    <a:pt x="2650" y="260"/>
                    <a:pt x="2665" y="235"/>
                  </a:cubicBezTo>
                  <a:cubicBezTo>
                    <a:pt x="2680" y="210"/>
                    <a:pt x="2683" y="198"/>
                    <a:pt x="2682" y="181"/>
                  </a:cubicBezTo>
                  <a:close/>
                  <a:moveTo>
                    <a:pt x="1046" y="629"/>
                  </a:moveTo>
                  <a:cubicBezTo>
                    <a:pt x="1006" y="687"/>
                    <a:pt x="893" y="763"/>
                    <a:pt x="767" y="773"/>
                  </a:cubicBezTo>
                  <a:cubicBezTo>
                    <a:pt x="641" y="783"/>
                    <a:pt x="501" y="783"/>
                    <a:pt x="397" y="748"/>
                  </a:cubicBezTo>
                  <a:cubicBezTo>
                    <a:pt x="293" y="713"/>
                    <a:pt x="217" y="657"/>
                    <a:pt x="192" y="555"/>
                  </a:cubicBezTo>
                  <a:cubicBezTo>
                    <a:pt x="167" y="452"/>
                    <a:pt x="153" y="368"/>
                    <a:pt x="160" y="265"/>
                  </a:cubicBezTo>
                  <a:cubicBezTo>
                    <a:pt x="165" y="181"/>
                    <a:pt x="212" y="126"/>
                    <a:pt x="311" y="99"/>
                  </a:cubicBezTo>
                  <a:cubicBezTo>
                    <a:pt x="410" y="72"/>
                    <a:pt x="587" y="59"/>
                    <a:pt x="701" y="67"/>
                  </a:cubicBezTo>
                  <a:cubicBezTo>
                    <a:pt x="816" y="75"/>
                    <a:pt x="1017" y="124"/>
                    <a:pt x="1083" y="161"/>
                  </a:cubicBezTo>
                  <a:cubicBezTo>
                    <a:pt x="1148" y="198"/>
                    <a:pt x="1162" y="262"/>
                    <a:pt x="1162" y="329"/>
                  </a:cubicBezTo>
                  <a:cubicBezTo>
                    <a:pt x="1162" y="397"/>
                    <a:pt x="1086" y="570"/>
                    <a:pt x="1046" y="629"/>
                  </a:cubicBezTo>
                  <a:close/>
                  <a:moveTo>
                    <a:pt x="2492" y="555"/>
                  </a:moveTo>
                  <a:cubicBezTo>
                    <a:pt x="2467" y="657"/>
                    <a:pt x="2391" y="713"/>
                    <a:pt x="2287" y="748"/>
                  </a:cubicBezTo>
                  <a:cubicBezTo>
                    <a:pt x="2182" y="783"/>
                    <a:pt x="2043" y="783"/>
                    <a:pt x="1917" y="773"/>
                  </a:cubicBezTo>
                  <a:cubicBezTo>
                    <a:pt x="1791" y="763"/>
                    <a:pt x="1678" y="687"/>
                    <a:pt x="1638" y="629"/>
                  </a:cubicBezTo>
                  <a:cubicBezTo>
                    <a:pt x="1597" y="570"/>
                    <a:pt x="1522" y="397"/>
                    <a:pt x="1522" y="329"/>
                  </a:cubicBezTo>
                  <a:cubicBezTo>
                    <a:pt x="1522" y="262"/>
                    <a:pt x="1535" y="198"/>
                    <a:pt x="1601" y="161"/>
                  </a:cubicBezTo>
                  <a:cubicBezTo>
                    <a:pt x="1666" y="124"/>
                    <a:pt x="1868" y="75"/>
                    <a:pt x="1982" y="67"/>
                  </a:cubicBezTo>
                  <a:cubicBezTo>
                    <a:pt x="2097" y="59"/>
                    <a:pt x="2273" y="72"/>
                    <a:pt x="2372" y="99"/>
                  </a:cubicBezTo>
                  <a:cubicBezTo>
                    <a:pt x="2472" y="126"/>
                    <a:pt x="2518" y="181"/>
                    <a:pt x="2524" y="265"/>
                  </a:cubicBezTo>
                  <a:cubicBezTo>
                    <a:pt x="2530" y="368"/>
                    <a:pt x="2517" y="452"/>
                    <a:pt x="2492" y="555"/>
                  </a:cubicBezTo>
                  <a:close/>
                </a:path>
              </a:pathLst>
            </a:custGeom>
            <a:gradFill flip="none" rotWithShape="1">
              <a:gsLst>
                <a:gs pos="51000">
                  <a:schemeClr val="tx1"/>
                </a:gs>
                <a:gs pos="95000">
                  <a:schemeClr val="tx1"/>
                </a:gs>
                <a:gs pos="64000">
                  <a:schemeClr val="tx1"/>
                </a:gs>
                <a:gs pos="63000">
                  <a:schemeClr val="tx1">
                    <a:lumMod val="65000"/>
                    <a:lumOff val="35000"/>
                  </a:schemeClr>
                </a:gs>
              </a:gsLst>
              <a:lin ang="13200000" scaled="0"/>
              <a:tileRect/>
            </a:gradFill>
            <a:ln>
              <a:noFill/>
            </a:ln>
            <a:effectLst>
              <a:outerShdw blurRad="38100" dist="152400" dir="4800000" algn="tl" rotWithShape="0">
                <a:prstClr val="black">
                  <a:alpha val="25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grpSp>
      <p:pic>
        <p:nvPicPr>
          <p:cNvPr id="2" name="Picture 1"/>
          <p:cNvPicPr>
            <a:picLocks noChangeAspect="1"/>
          </p:cNvPicPr>
          <p:nvPr/>
        </p:nvPicPr>
        <p:blipFill>
          <a:blip r:embed="rId3"/>
          <a:stretch>
            <a:fillRect/>
          </a:stretch>
        </p:blipFill>
        <p:spPr>
          <a:xfrm>
            <a:off x="7372350" y="3379765"/>
            <a:ext cx="1771650" cy="1790906"/>
          </a:xfrm>
          <a:prstGeom prst="rect">
            <a:avLst/>
          </a:prstGeom>
        </p:spPr>
      </p:pic>
    </p:spTree>
    <p:extLst>
      <p:ext uri="{BB962C8B-B14F-4D97-AF65-F5344CB8AC3E}">
        <p14:creationId xmlns:p14="http://schemas.microsoft.com/office/powerpoint/2010/main" val="225074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98100" y="901047"/>
            <a:ext cx="8222100" cy="364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rPr>
              <a:t>Developing Geometric Thinking</a:t>
            </a:r>
          </a:p>
          <a:p>
            <a:pPr marL="0" lvl="0" indent="0" algn="ctr" rtl="0">
              <a:spcBef>
                <a:spcPts val="0"/>
              </a:spcBef>
              <a:spcAft>
                <a:spcPts val="0"/>
              </a:spcAft>
              <a:buNone/>
            </a:pPr>
            <a:r>
              <a:rPr lang="en-US" sz="3000" dirty="0">
                <a:solidFill>
                  <a:srgbClr val="FFFFFF"/>
                </a:solidFill>
              </a:rPr>
              <a:t>Described by five-level hierarchy, each level describes the thinking and understanding of how geometry is developed.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271828" y="153925"/>
            <a:ext cx="8520600" cy="607800"/>
          </a:xfrm>
          <a:prstGeom prst="rect">
            <a:avLst/>
          </a:prstGeom>
          <a:solidFill>
            <a:srgbClr val="92D050"/>
          </a:solidFill>
          <a:ln w="28575">
            <a:solidFill>
              <a:srgbClr val="0070C0"/>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Levels of Geometric Thought</a:t>
            </a:r>
            <a:endParaRPr dirty="0"/>
          </a:p>
        </p:txBody>
      </p:sp>
      <p:sp>
        <p:nvSpPr>
          <p:cNvPr id="132" name="Google Shape;132;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solidFill>
                <a:schemeClr val="bg2">
                  <a:lumMod val="50000"/>
                </a:schemeClr>
              </a:solidFill>
            </a:endParaRPr>
          </a:p>
        </p:txBody>
      </p:sp>
      <p:sp>
        <p:nvSpPr>
          <p:cNvPr id="2" name="Rectangle: Rounded Corners 1">
            <a:extLst>
              <a:ext uri="{FF2B5EF4-FFF2-40B4-BE49-F238E27FC236}">
                <a16:creationId xmlns:a16="http://schemas.microsoft.com/office/drawing/2014/main" xmlns="" id="{97191BC4-6162-4461-9FCD-70CE52C0442E}"/>
              </a:ext>
            </a:extLst>
          </p:cNvPr>
          <p:cNvSpPr/>
          <p:nvPr/>
        </p:nvSpPr>
        <p:spPr>
          <a:xfrm>
            <a:off x="308060" y="3493804"/>
            <a:ext cx="2690319" cy="687055"/>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Shapes</a:t>
            </a:r>
          </a:p>
        </p:txBody>
      </p:sp>
      <p:sp>
        <p:nvSpPr>
          <p:cNvPr id="5" name="Rectangle: Rounded Corners 4">
            <a:extLst>
              <a:ext uri="{FF2B5EF4-FFF2-40B4-BE49-F238E27FC236}">
                <a16:creationId xmlns:a16="http://schemas.microsoft.com/office/drawing/2014/main" xmlns="" id="{507408F1-82A7-45FE-8F96-88E9BDC49CE3}"/>
              </a:ext>
            </a:extLst>
          </p:cNvPr>
          <p:cNvSpPr/>
          <p:nvPr/>
        </p:nvSpPr>
        <p:spPr>
          <a:xfrm>
            <a:off x="1782538" y="2930410"/>
            <a:ext cx="2789462" cy="775337"/>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                Properties of Shapes</a:t>
            </a:r>
          </a:p>
          <a:p>
            <a:r>
              <a:rPr lang="en-US" dirty="0"/>
              <a:t>Classification of Shapes</a:t>
            </a:r>
          </a:p>
        </p:txBody>
      </p:sp>
      <p:sp>
        <p:nvSpPr>
          <p:cNvPr id="6" name="Rectangle: Rounded Corners 5">
            <a:extLst>
              <a:ext uri="{FF2B5EF4-FFF2-40B4-BE49-F238E27FC236}">
                <a16:creationId xmlns:a16="http://schemas.microsoft.com/office/drawing/2014/main" xmlns="" id="{A33B6DC3-D405-41DE-9B20-D57C5A66D5C9}"/>
              </a:ext>
            </a:extLst>
          </p:cNvPr>
          <p:cNvSpPr/>
          <p:nvPr/>
        </p:nvSpPr>
        <p:spPr>
          <a:xfrm>
            <a:off x="3210099" y="2375036"/>
            <a:ext cx="2957717" cy="758226"/>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                     </a:t>
            </a:r>
          </a:p>
          <a:p>
            <a:r>
              <a:rPr lang="en-US" dirty="0"/>
              <a:t>Relationships between Properties</a:t>
            </a:r>
          </a:p>
        </p:txBody>
      </p:sp>
      <p:sp>
        <p:nvSpPr>
          <p:cNvPr id="7" name="Rectangle: Rounded Corners 6">
            <a:extLst>
              <a:ext uri="{FF2B5EF4-FFF2-40B4-BE49-F238E27FC236}">
                <a16:creationId xmlns:a16="http://schemas.microsoft.com/office/drawing/2014/main" xmlns="" id="{C2A63591-DE9C-4875-96A0-2259DA41F2F6}"/>
              </a:ext>
            </a:extLst>
          </p:cNvPr>
          <p:cNvSpPr/>
          <p:nvPr/>
        </p:nvSpPr>
        <p:spPr>
          <a:xfrm>
            <a:off x="4532128" y="1943472"/>
            <a:ext cx="2649279" cy="758226"/>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r>
              <a:rPr lang="en-US" dirty="0"/>
              <a:t>Deductive systems of properties</a:t>
            </a:r>
          </a:p>
        </p:txBody>
      </p:sp>
      <p:sp>
        <p:nvSpPr>
          <p:cNvPr id="8" name="Rectangle: Rounded Corners 7">
            <a:extLst>
              <a:ext uri="{FF2B5EF4-FFF2-40B4-BE49-F238E27FC236}">
                <a16:creationId xmlns:a16="http://schemas.microsoft.com/office/drawing/2014/main" xmlns="" id="{6D24866D-EE1D-4843-ADE8-8F0C0D200464}"/>
              </a:ext>
            </a:extLst>
          </p:cNvPr>
          <p:cNvSpPr/>
          <p:nvPr/>
        </p:nvSpPr>
        <p:spPr>
          <a:xfrm>
            <a:off x="6049554" y="1422510"/>
            <a:ext cx="2535676" cy="764215"/>
          </a:xfrm>
          <a:prstGeom prst="round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 of deductive systems</a:t>
            </a:r>
          </a:p>
        </p:txBody>
      </p:sp>
      <p:sp>
        <p:nvSpPr>
          <p:cNvPr id="3" name="Arrow: Right 2">
            <a:extLst>
              <a:ext uri="{FF2B5EF4-FFF2-40B4-BE49-F238E27FC236}">
                <a16:creationId xmlns:a16="http://schemas.microsoft.com/office/drawing/2014/main" xmlns="" id="{486EA1B0-7756-4597-BFFC-E08C7388E52B}"/>
              </a:ext>
            </a:extLst>
          </p:cNvPr>
          <p:cNvSpPr/>
          <p:nvPr/>
        </p:nvSpPr>
        <p:spPr>
          <a:xfrm rot="20668623">
            <a:off x="1403355" y="3363189"/>
            <a:ext cx="499730" cy="280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xmlns="" id="{CFBE51A0-6F70-45C8-BDBF-D8860EC0D174}"/>
              </a:ext>
            </a:extLst>
          </p:cNvPr>
          <p:cNvSpPr/>
          <p:nvPr/>
        </p:nvSpPr>
        <p:spPr>
          <a:xfrm rot="20074063">
            <a:off x="2823495" y="2773525"/>
            <a:ext cx="522776" cy="298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62439C66-EE35-404E-85CE-ED82D098C96A}"/>
              </a:ext>
            </a:extLst>
          </p:cNvPr>
          <p:cNvSpPr/>
          <p:nvPr/>
        </p:nvSpPr>
        <p:spPr>
          <a:xfrm rot="20274701">
            <a:off x="4177778" y="2355539"/>
            <a:ext cx="455805" cy="270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xmlns="" id="{72AC45A0-CCCC-4E51-BCF5-DCE203EC958A}"/>
              </a:ext>
            </a:extLst>
          </p:cNvPr>
          <p:cNvSpPr/>
          <p:nvPr/>
        </p:nvSpPr>
        <p:spPr>
          <a:xfrm rot="20110152">
            <a:off x="5966731" y="1902020"/>
            <a:ext cx="402171" cy="235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0A4E1F41-29BF-4F88-8CBF-2CA53EA8C781}"/>
              </a:ext>
            </a:extLst>
          </p:cNvPr>
          <p:cNvSpPr txBox="1"/>
          <p:nvPr/>
        </p:nvSpPr>
        <p:spPr>
          <a:xfrm>
            <a:off x="1394386" y="2434456"/>
            <a:ext cx="7437914" cy="2031325"/>
          </a:xfrm>
          <a:prstGeom prst="rect">
            <a:avLst/>
          </a:prstGeom>
          <a:noFill/>
        </p:spPr>
        <p:txBody>
          <a:bodyPr wrap="square" rtlCol="0">
            <a:spAutoFit/>
          </a:bodyPr>
          <a:lstStyle/>
          <a:p>
            <a:r>
              <a:rPr lang="en-US" dirty="0"/>
              <a:t>                                                                                                                            4. Rigor</a:t>
            </a:r>
          </a:p>
          <a:p>
            <a:endParaRPr lang="en-US" dirty="0"/>
          </a:p>
          <a:p>
            <a:r>
              <a:rPr lang="en-US" dirty="0"/>
              <a:t>                                                                                                  3. Deduction</a:t>
            </a:r>
          </a:p>
          <a:p>
            <a:endParaRPr lang="en-US" dirty="0"/>
          </a:p>
          <a:p>
            <a:r>
              <a:rPr lang="en-US" dirty="0"/>
              <a:t>                                                                    2. Informal Deduction</a:t>
            </a:r>
          </a:p>
          <a:p>
            <a:endParaRPr lang="en-US" dirty="0"/>
          </a:p>
          <a:p>
            <a:r>
              <a:rPr lang="en-US" dirty="0"/>
              <a:t>                                   1. Analysis  </a:t>
            </a:r>
          </a:p>
          <a:p>
            <a:r>
              <a:rPr lang="en-US" dirty="0"/>
              <a:t>            </a:t>
            </a:r>
          </a:p>
          <a:p>
            <a:r>
              <a:rPr lang="en-US" dirty="0"/>
              <a:t>0. Visualization      </a:t>
            </a:r>
          </a:p>
        </p:txBody>
      </p:sp>
      <p:sp>
        <p:nvSpPr>
          <p:cNvPr id="16" name="TextBox 15">
            <a:extLst>
              <a:ext uri="{FF2B5EF4-FFF2-40B4-BE49-F238E27FC236}">
                <a16:creationId xmlns:a16="http://schemas.microsoft.com/office/drawing/2014/main" xmlns="" id="{7535BFED-EC63-4949-9F1A-195A3D1E9A7E}"/>
              </a:ext>
            </a:extLst>
          </p:cNvPr>
          <p:cNvSpPr txBox="1"/>
          <p:nvPr/>
        </p:nvSpPr>
        <p:spPr>
          <a:xfrm>
            <a:off x="503810" y="964692"/>
            <a:ext cx="7574509" cy="307777"/>
          </a:xfrm>
          <a:prstGeom prst="rect">
            <a:avLst/>
          </a:prstGeom>
          <a:noFill/>
        </p:spPr>
        <p:txBody>
          <a:bodyPr wrap="none" rtlCol="0">
            <a:spAutoFit/>
          </a:bodyPr>
          <a:lstStyle/>
          <a:p>
            <a:r>
              <a:rPr lang="en-US" dirty="0">
                <a:hlinkClick r:id="rId3"/>
              </a:rPr>
              <a:t>Read this article to better gain a better understanding of these Levels of the Van </a:t>
            </a:r>
            <a:r>
              <a:rPr lang="en-US" dirty="0" err="1">
                <a:hlinkClick r:id="rId3"/>
              </a:rPr>
              <a:t>Hiele</a:t>
            </a:r>
            <a:r>
              <a:rPr lang="en-US" dirty="0">
                <a:hlinkClick r:id="rId3"/>
              </a:rPr>
              <a:t> theory</a:t>
            </a:r>
            <a:r>
              <a:rPr lang="en-US" dirty="0"/>
              <a:t>. </a:t>
            </a:r>
          </a:p>
        </p:txBody>
      </p:sp>
    </p:spTree>
    <p:extLst>
      <p:ext uri="{BB962C8B-B14F-4D97-AF65-F5344CB8AC3E}">
        <p14:creationId xmlns:p14="http://schemas.microsoft.com/office/powerpoint/2010/main" val="84746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08060" y="185584"/>
            <a:ext cx="8520600" cy="607800"/>
          </a:xfrm>
          <a:prstGeom prst="rect">
            <a:avLst/>
          </a:prstGeom>
          <a:solidFill>
            <a:srgbClr val="92D050"/>
          </a:solidFill>
          <a:ln w="28575">
            <a:solidFill>
              <a:srgbClr val="0070C0"/>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Levels of Geometric Thought</a:t>
            </a:r>
            <a:endParaRPr dirty="0"/>
          </a:p>
        </p:txBody>
      </p:sp>
      <p:sp>
        <p:nvSpPr>
          <p:cNvPr id="132" name="Google Shape;132;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solidFill>
                <a:schemeClr val="bg2">
                  <a:lumMod val="50000"/>
                </a:schemeClr>
              </a:solidFill>
            </a:endParaRPr>
          </a:p>
        </p:txBody>
      </p:sp>
      <p:pic>
        <p:nvPicPr>
          <p:cNvPr id="10" name="Online Media 9" title="Theory of Geometric Thinking">
            <a:hlinkClick r:id="" action="ppaction://media"/>
            <a:extLst>
              <a:ext uri="{FF2B5EF4-FFF2-40B4-BE49-F238E27FC236}">
                <a16:creationId xmlns:a16="http://schemas.microsoft.com/office/drawing/2014/main" xmlns="" id="{1F688F98-4F35-41C0-B065-7AF986494E79}"/>
              </a:ext>
            </a:extLst>
          </p:cNvPr>
          <p:cNvPicPr>
            <a:picLocks noRot="1" noChangeAspect="1"/>
          </p:cNvPicPr>
          <p:nvPr>
            <a:videoFile r:link="rId1"/>
          </p:nvPr>
        </p:nvPicPr>
        <p:blipFill>
          <a:blip r:embed="rId4"/>
          <a:stretch>
            <a:fillRect/>
          </a:stretch>
        </p:blipFill>
        <p:spPr>
          <a:xfrm>
            <a:off x="1520360" y="1139875"/>
            <a:ext cx="6096000" cy="3429000"/>
          </a:xfrm>
          <a:prstGeom prst="rect">
            <a:avLst/>
          </a:prstGeom>
        </p:spPr>
      </p:pic>
    </p:spTree>
    <p:extLst>
      <p:ext uri="{BB962C8B-B14F-4D97-AF65-F5344CB8AC3E}">
        <p14:creationId xmlns:p14="http://schemas.microsoft.com/office/powerpoint/2010/main" val="131655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a:hlinkClick r:id="rId3" action="ppaction://hlinksldjump"/>
            <a:extLst>
              <a:ext uri="{FF2B5EF4-FFF2-40B4-BE49-F238E27FC236}">
                <a16:creationId xmlns:a16="http://schemas.microsoft.com/office/drawing/2014/main" xmlns="" id="{179A5E77-92E3-45BC-915F-08745E0EAF17}"/>
              </a:ext>
            </a:extLst>
          </p:cNvPr>
          <p:cNvSpPr/>
          <p:nvPr/>
        </p:nvSpPr>
        <p:spPr bwMode="auto">
          <a:xfrm>
            <a:off x="4277341" y="2228251"/>
            <a:ext cx="4654950" cy="556105"/>
          </a:xfrm>
          <a:prstGeom prst="rect">
            <a:avLst/>
          </a:prstGeom>
          <a:solidFill>
            <a:schemeClr val="tx1">
              <a:lumMod val="20000"/>
              <a:lumOff val="80000"/>
            </a:schemeClr>
          </a:solidFill>
          <a:ln>
            <a:noFill/>
          </a:ln>
          <a:effectLst>
            <a:outerShdw blurRad="88900" dist="177800" dir="2700000" algn="tl" rotWithShape="0">
              <a:prstClr val="black">
                <a:alpha val="20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buClrTx/>
              <a:defRPr/>
            </a:pPr>
            <a:endParaRPr lang="en-US" sz="1350" kern="1200" dirty="0">
              <a:solidFill>
                <a:prstClr val="black"/>
              </a:solidFill>
              <a:latin typeface="Tahoma"/>
              <a:ea typeface="+mn-ea"/>
              <a:cs typeface="+mn-cs"/>
            </a:endParaRPr>
          </a:p>
        </p:txBody>
      </p:sp>
      <p:sp>
        <p:nvSpPr>
          <p:cNvPr id="125" name="Rectangle 124">
            <a:hlinkClick r:id="rId4" action="ppaction://hlinksldjump"/>
            <a:extLst>
              <a:ext uri="{FF2B5EF4-FFF2-40B4-BE49-F238E27FC236}">
                <a16:creationId xmlns:a16="http://schemas.microsoft.com/office/drawing/2014/main" xmlns="" id="{90E64531-8E8B-4F18-9B9E-28D36F5084D1}"/>
              </a:ext>
            </a:extLst>
          </p:cNvPr>
          <p:cNvSpPr/>
          <p:nvPr/>
        </p:nvSpPr>
        <p:spPr bwMode="auto">
          <a:xfrm>
            <a:off x="4278906" y="1288814"/>
            <a:ext cx="4654950" cy="556105"/>
          </a:xfrm>
          <a:prstGeom prst="rect">
            <a:avLst/>
          </a:prstGeom>
          <a:solidFill>
            <a:schemeClr val="tx1">
              <a:lumMod val="20000"/>
              <a:lumOff val="80000"/>
            </a:schemeClr>
          </a:solidFill>
          <a:ln>
            <a:noFill/>
          </a:ln>
          <a:effectLst>
            <a:outerShdw blurRad="88900" dist="177800" dir="2700000" algn="tl" rotWithShape="0">
              <a:prstClr val="black">
                <a:alpha val="20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buClrTx/>
              <a:defRPr/>
            </a:pPr>
            <a:endParaRPr lang="en-US" sz="1350" kern="1200" dirty="0">
              <a:solidFill>
                <a:prstClr val="black"/>
              </a:solidFill>
              <a:latin typeface="Tahoma"/>
              <a:ea typeface="+mn-ea"/>
              <a:cs typeface="+mn-cs"/>
            </a:endParaRPr>
          </a:p>
        </p:txBody>
      </p:sp>
      <p:sp>
        <p:nvSpPr>
          <p:cNvPr id="124" name="Rectangle 123">
            <a:hlinkClick r:id="rId5" action="ppaction://hlinksldjump"/>
            <a:extLst>
              <a:ext uri="{FF2B5EF4-FFF2-40B4-BE49-F238E27FC236}">
                <a16:creationId xmlns:a16="http://schemas.microsoft.com/office/drawing/2014/main" xmlns="" id="{C35A6D8E-8AF5-441A-B472-137E2F1E1A45}"/>
              </a:ext>
            </a:extLst>
          </p:cNvPr>
          <p:cNvSpPr/>
          <p:nvPr/>
        </p:nvSpPr>
        <p:spPr bwMode="auto">
          <a:xfrm>
            <a:off x="4224361" y="510056"/>
            <a:ext cx="4654950" cy="556105"/>
          </a:xfrm>
          <a:prstGeom prst="rect">
            <a:avLst/>
          </a:prstGeom>
          <a:solidFill>
            <a:schemeClr val="tx1">
              <a:lumMod val="20000"/>
              <a:lumOff val="80000"/>
            </a:schemeClr>
          </a:solidFill>
          <a:ln>
            <a:noFill/>
          </a:ln>
          <a:effectLst>
            <a:outerShdw blurRad="88900" dist="177800" dir="2700000" algn="tl" rotWithShape="0">
              <a:prstClr val="black">
                <a:alpha val="20000"/>
              </a:prst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buClrTx/>
              <a:defRPr/>
            </a:pPr>
            <a:endParaRPr lang="en-US" sz="1350" kern="1200" dirty="0">
              <a:solidFill>
                <a:prstClr val="black"/>
              </a:solidFill>
              <a:latin typeface="Tahoma"/>
              <a:ea typeface="+mn-ea"/>
              <a:cs typeface="+mn-cs"/>
            </a:endParaRPr>
          </a:p>
        </p:txBody>
      </p:sp>
      <p:grpSp>
        <p:nvGrpSpPr>
          <p:cNvPr id="164" name="backpack">
            <a:extLst>
              <a:ext uri="{FF2B5EF4-FFF2-40B4-BE49-F238E27FC236}">
                <a16:creationId xmlns:a16="http://schemas.microsoft.com/office/drawing/2014/main" xmlns="" id="{838FF89F-90BC-4B14-BFCD-3185D33448DE}"/>
              </a:ext>
            </a:extLst>
          </p:cNvPr>
          <p:cNvGrpSpPr>
            <a:grpSpLocks noChangeAspect="1"/>
          </p:cNvGrpSpPr>
          <p:nvPr/>
        </p:nvGrpSpPr>
        <p:grpSpPr bwMode="auto">
          <a:xfrm>
            <a:off x="102303" y="541423"/>
            <a:ext cx="3949754" cy="4120232"/>
            <a:chOff x="1587" y="2589"/>
            <a:chExt cx="1645" cy="1716"/>
          </a:xfrm>
        </p:grpSpPr>
        <p:sp>
          <p:nvSpPr>
            <p:cNvPr id="169" name="Freeform 21">
              <a:extLst>
                <a:ext uri="{FF2B5EF4-FFF2-40B4-BE49-F238E27FC236}">
                  <a16:creationId xmlns:a16="http://schemas.microsoft.com/office/drawing/2014/main" xmlns="" id="{A4F0012B-CBA3-4DCF-ADE3-5F683147584C}"/>
                </a:ext>
              </a:extLst>
            </p:cNvPr>
            <p:cNvSpPr>
              <a:spLocks/>
            </p:cNvSpPr>
            <p:nvPr/>
          </p:nvSpPr>
          <p:spPr bwMode="auto">
            <a:xfrm>
              <a:off x="2617" y="2601"/>
              <a:ext cx="424" cy="405"/>
            </a:xfrm>
            <a:custGeom>
              <a:avLst/>
              <a:gdLst>
                <a:gd name="T0" fmla="*/ 306 w 477"/>
                <a:gd name="T1" fmla="*/ 16 h 457"/>
                <a:gd name="T2" fmla="*/ 208 w 477"/>
                <a:gd name="T3" fmla="*/ 15 h 457"/>
                <a:gd name="T4" fmla="*/ 53 w 477"/>
                <a:gd name="T5" fmla="*/ 267 h 457"/>
                <a:gd name="T6" fmla="*/ 220 w 477"/>
                <a:gd name="T7" fmla="*/ 309 h 457"/>
                <a:gd name="T8" fmla="*/ 367 w 477"/>
                <a:gd name="T9" fmla="*/ 101 h 457"/>
                <a:gd name="T10" fmla="*/ 306 w 477"/>
                <a:gd name="T11" fmla="*/ 16 h 457"/>
              </a:gdLst>
              <a:ahLst/>
              <a:cxnLst>
                <a:cxn ang="0">
                  <a:pos x="T0" y="T1"/>
                </a:cxn>
                <a:cxn ang="0">
                  <a:pos x="T2" y="T3"/>
                </a:cxn>
                <a:cxn ang="0">
                  <a:pos x="T4" y="T5"/>
                </a:cxn>
                <a:cxn ang="0">
                  <a:pos x="T6" y="T7"/>
                </a:cxn>
                <a:cxn ang="0">
                  <a:pos x="T8" y="T9"/>
                </a:cxn>
                <a:cxn ang="0">
                  <a:pos x="T10" y="T11"/>
                </a:cxn>
              </a:cxnLst>
              <a:rect l="0" t="0" r="r" b="b"/>
              <a:pathLst>
                <a:path w="477" h="457">
                  <a:moveTo>
                    <a:pt x="306" y="16"/>
                  </a:moveTo>
                  <a:cubicBezTo>
                    <a:pt x="306" y="16"/>
                    <a:pt x="227" y="0"/>
                    <a:pt x="208" y="15"/>
                  </a:cubicBezTo>
                  <a:cubicBezTo>
                    <a:pt x="189" y="30"/>
                    <a:pt x="106" y="78"/>
                    <a:pt x="53" y="267"/>
                  </a:cubicBezTo>
                  <a:cubicBezTo>
                    <a:pt x="0" y="457"/>
                    <a:pt x="220" y="309"/>
                    <a:pt x="220" y="309"/>
                  </a:cubicBezTo>
                  <a:cubicBezTo>
                    <a:pt x="220" y="309"/>
                    <a:pt x="257" y="95"/>
                    <a:pt x="367" y="101"/>
                  </a:cubicBezTo>
                  <a:cubicBezTo>
                    <a:pt x="477" y="107"/>
                    <a:pt x="306" y="16"/>
                    <a:pt x="306" y="16"/>
                  </a:cubicBezTo>
                  <a:close/>
                </a:path>
              </a:pathLst>
            </a:custGeom>
            <a:gradFill>
              <a:gsLst>
                <a:gs pos="68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170" name="Freeform 22">
              <a:extLst>
                <a:ext uri="{FF2B5EF4-FFF2-40B4-BE49-F238E27FC236}">
                  <a16:creationId xmlns:a16="http://schemas.microsoft.com/office/drawing/2014/main" xmlns="" id="{020FB9CE-D046-47D1-8912-55F399FB18B1}"/>
                </a:ext>
              </a:extLst>
            </p:cNvPr>
            <p:cNvSpPr>
              <a:spLocks/>
            </p:cNvSpPr>
            <p:nvPr/>
          </p:nvSpPr>
          <p:spPr bwMode="auto">
            <a:xfrm>
              <a:off x="2799" y="2589"/>
              <a:ext cx="433" cy="864"/>
            </a:xfrm>
            <a:custGeom>
              <a:avLst/>
              <a:gdLst>
                <a:gd name="T0" fmla="*/ 212 w 488"/>
                <a:gd name="T1" fmla="*/ 974 h 974"/>
                <a:gd name="T2" fmla="*/ 388 w 488"/>
                <a:gd name="T3" fmla="*/ 219 h 974"/>
                <a:gd name="T4" fmla="*/ 137 w 488"/>
                <a:gd name="T5" fmla="*/ 13 h 974"/>
                <a:gd name="T6" fmla="*/ 70 w 488"/>
                <a:gd name="T7" fmla="*/ 13 h 974"/>
                <a:gd name="T8" fmla="*/ 1 w 488"/>
                <a:gd name="T9" fmla="*/ 30 h 974"/>
                <a:gd name="T10" fmla="*/ 5 w 488"/>
                <a:gd name="T11" fmla="*/ 30 h 974"/>
                <a:gd name="T12" fmla="*/ 15 w 488"/>
                <a:gd name="T13" fmla="*/ 29 h 974"/>
                <a:gd name="T14" fmla="*/ 105 w 488"/>
                <a:gd name="T15" fmla="*/ 72 h 974"/>
                <a:gd name="T16" fmla="*/ 195 w 488"/>
                <a:gd name="T17" fmla="*/ 308 h 974"/>
                <a:gd name="T18" fmla="*/ 90 w 488"/>
                <a:gd name="T19" fmla="*/ 564 h 974"/>
                <a:gd name="T20" fmla="*/ 212 w 488"/>
                <a:gd name="T21"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8" h="974">
                  <a:moveTo>
                    <a:pt x="212" y="974"/>
                  </a:moveTo>
                  <a:cubicBezTo>
                    <a:pt x="212" y="974"/>
                    <a:pt x="488" y="498"/>
                    <a:pt x="388" y="219"/>
                  </a:cubicBezTo>
                  <a:cubicBezTo>
                    <a:pt x="310" y="0"/>
                    <a:pt x="219" y="6"/>
                    <a:pt x="137" y="13"/>
                  </a:cubicBezTo>
                  <a:cubicBezTo>
                    <a:pt x="114" y="14"/>
                    <a:pt x="92" y="16"/>
                    <a:pt x="70" y="13"/>
                  </a:cubicBezTo>
                  <a:cubicBezTo>
                    <a:pt x="37" y="9"/>
                    <a:pt x="5" y="24"/>
                    <a:pt x="1" y="30"/>
                  </a:cubicBezTo>
                  <a:cubicBezTo>
                    <a:pt x="0" y="31"/>
                    <a:pt x="2" y="30"/>
                    <a:pt x="5" y="30"/>
                  </a:cubicBezTo>
                  <a:cubicBezTo>
                    <a:pt x="8" y="29"/>
                    <a:pt x="11" y="29"/>
                    <a:pt x="15" y="29"/>
                  </a:cubicBezTo>
                  <a:cubicBezTo>
                    <a:pt x="43" y="30"/>
                    <a:pt x="84" y="50"/>
                    <a:pt x="105" y="72"/>
                  </a:cubicBezTo>
                  <a:cubicBezTo>
                    <a:pt x="138" y="108"/>
                    <a:pt x="203" y="189"/>
                    <a:pt x="195" y="308"/>
                  </a:cubicBezTo>
                  <a:cubicBezTo>
                    <a:pt x="184" y="482"/>
                    <a:pt x="90" y="564"/>
                    <a:pt x="90" y="564"/>
                  </a:cubicBezTo>
                  <a:cubicBezTo>
                    <a:pt x="90" y="564"/>
                    <a:pt x="48" y="780"/>
                    <a:pt x="212" y="974"/>
                  </a:cubicBezTo>
                </a:path>
              </a:pathLst>
            </a:custGeom>
            <a:gradFill>
              <a:gsLst>
                <a:gs pos="62000">
                  <a:schemeClr val="tx1">
                    <a:lumMod val="95000"/>
                    <a:lumOff val="5000"/>
                  </a:schemeClr>
                </a:gs>
                <a:gs pos="21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171" name="Freeform 23">
              <a:extLst>
                <a:ext uri="{FF2B5EF4-FFF2-40B4-BE49-F238E27FC236}">
                  <a16:creationId xmlns:a16="http://schemas.microsoft.com/office/drawing/2014/main" xmlns="" id="{77EC63B8-C2CF-4366-9280-C0552DB85137}"/>
                </a:ext>
              </a:extLst>
            </p:cNvPr>
            <p:cNvSpPr>
              <a:spLocks/>
            </p:cNvSpPr>
            <p:nvPr/>
          </p:nvSpPr>
          <p:spPr bwMode="auto">
            <a:xfrm>
              <a:off x="2857" y="2602"/>
              <a:ext cx="274" cy="220"/>
            </a:xfrm>
            <a:custGeom>
              <a:avLst/>
              <a:gdLst>
                <a:gd name="T0" fmla="*/ 23 w 309"/>
                <a:gd name="T1" fmla="*/ 21 h 249"/>
                <a:gd name="T2" fmla="*/ 134 w 309"/>
                <a:gd name="T3" fmla="*/ 171 h 249"/>
                <a:gd name="T4" fmla="*/ 172 w 309"/>
                <a:gd name="T5" fmla="*/ 155 h 249"/>
                <a:gd name="T6" fmla="*/ 244 w 309"/>
                <a:gd name="T7" fmla="*/ 226 h 249"/>
                <a:gd name="T8" fmla="*/ 272 w 309"/>
                <a:gd name="T9" fmla="*/ 203 h 249"/>
                <a:gd name="T10" fmla="*/ 298 w 309"/>
                <a:gd name="T11" fmla="*/ 182 h 249"/>
                <a:gd name="T12" fmla="*/ 153 w 309"/>
                <a:gd name="T13" fmla="*/ 10 h 249"/>
                <a:gd name="T14" fmla="*/ 148 w 309"/>
                <a:gd name="T15" fmla="*/ 34 h 249"/>
                <a:gd name="T16" fmla="*/ 134 w 309"/>
                <a:gd name="T17" fmla="*/ 52 h 249"/>
                <a:gd name="T18" fmla="*/ 23 w 309"/>
                <a:gd name="T19" fmla="*/ 2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49">
                  <a:moveTo>
                    <a:pt x="23" y="21"/>
                  </a:moveTo>
                  <a:cubicBezTo>
                    <a:pt x="36" y="32"/>
                    <a:pt x="111" y="82"/>
                    <a:pt x="134" y="171"/>
                  </a:cubicBezTo>
                  <a:cubicBezTo>
                    <a:pt x="144" y="214"/>
                    <a:pt x="159" y="193"/>
                    <a:pt x="172" y="155"/>
                  </a:cubicBezTo>
                  <a:cubicBezTo>
                    <a:pt x="185" y="117"/>
                    <a:pt x="227" y="203"/>
                    <a:pt x="244" y="226"/>
                  </a:cubicBezTo>
                  <a:cubicBezTo>
                    <a:pt x="261" y="249"/>
                    <a:pt x="269" y="220"/>
                    <a:pt x="272" y="203"/>
                  </a:cubicBezTo>
                  <a:cubicBezTo>
                    <a:pt x="274" y="186"/>
                    <a:pt x="309" y="211"/>
                    <a:pt x="298" y="182"/>
                  </a:cubicBezTo>
                  <a:cubicBezTo>
                    <a:pt x="287" y="153"/>
                    <a:pt x="245" y="42"/>
                    <a:pt x="153" y="10"/>
                  </a:cubicBezTo>
                  <a:cubicBezTo>
                    <a:pt x="140" y="6"/>
                    <a:pt x="134" y="9"/>
                    <a:pt x="148" y="34"/>
                  </a:cubicBezTo>
                  <a:cubicBezTo>
                    <a:pt x="163" y="59"/>
                    <a:pt x="162" y="76"/>
                    <a:pt x="134" y="52"/>
                  </a:cubicBezTo>
                  <a:cubicBezTo>
                    <a:pt x="107" y="27"/>
                    <a:pt x="0" y="0"/>
                    <a:pt x="23" y="21"/>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172" name="Freeform 24">
              <a:extLst>
                <a:ext uri="{FF2B5EF4-FFF2-40B4-BE49-F238E27FC236}">
                  <a16:creationId xmlns:a16="http://schemas.microsoft.com/office/drawing/2014/main" xmlns="" id="{2278ADA9-648A-4CA2-B719-A28498499F5F}"/>
                </a:ext>
              </a:extLst>
            </p:cNvPr>
            <p:cNvSpPr>
              <a:spLocks/>
            </p:cNvSpPr>
            <p:nvPr/>
          </p:nvSpPr>
          <p:spPr bwMode="auto">
            <a:xfrm>
              <a:off x="1769" y="2615"/>
              <a:ext cx="433" cy="397"/>
            </a:xfrm>
            <a:custGeom>
              <a:avLst/>
              <a:gdLst>
                <a:gd name="T0" fmla="*/ 168 w 488"/>
                <a:gd name="T1" fmla="*/ 18 h 448"/>
                <a:gd name="T2" fmla="*/ 266 w 488"/>
                <a:gd name="T3" fmla="*/ 14 h 448"/>
                <a:gd name="T4" fmla="*/ 429 w 488"/>
                <a:gd name="T5" fmla="*/ 261 h 448"/>
                <a:gd name="T6" fmla="*/ 264 w 488"/>
                <a:gd name="T7" fmla="*/ 308 h 448"/>
                <a:gd name="T8" fmla="*/ 110 w 488"/>
                <a:gd name="T9" fmla="*/ 105 h 448"/>
                <a:gd name="T10" fmla="*/ 168 w 488"/>
                <a:gd name="T11" fmla="*/ 18 h 448"/>
              </a:gdLst>
              <a:ahLst/>
              <a:cxnLst>
                <a:cxn ang="0">
                  <a:pos x="T0" y="T1"/>
                </a:cxn>
                <a:cxn ang="0">
                  <a:pos x="T2" y="T3"/>
                </a:cxn>
                <a:cxn ang="0">
                  <a:pos x="T4" y="T5"/>
                </a:cxn>
                <a:cxn ang="0">
                  <a:pos x="T6" y="T7"/>
                </a:cxn>
                <a:cxn ang="0">
                  <a:pos x="T8" y="T9"/>
                </a:cxn>
                <a:cxn ang="0">
                  <a:pos x="T10" y="T11"/>
                </a:cxn>
              </a:cxnLst>
              <a:rect l="0" t="0" r="r" b="b"/>
              <a:pathLst>
                <a:path w="488" h="448">
                  <a:moveTo>
                    <a:pt x="168" y="18"/>
                  </a:moveTo>
                  <a:cubicBezTo>
                    <a:pt x="168" y="18"/>
                    <a:pt x="246" y="0"/>
                    <a:pt x="266" y="14"/>
                  </a:cubicBezTo>
                  <a:cubicBezTo>
                    <a:pt x="286" y="28"/>
                    <a:pt x="370" y="73"/>
                    <a:pt x="429" y="261"/>
                  </a:cubicBezTo>
                  <a:cubicBezTo>
                    <a:pt x="488" y="448"/>
                    <a:pt x="264" y="308"/>
                    <a:pt x="264" y="308"/>
                  </a:cubicBezTo>
                  <a:cubicBezTo>
                    <a:pt x="264" y="308"/>
                    <a:pt x="220" y="96"/>
                    <a:pt x="110" y="105"/>
                  </a:cubicBezTo>
                  <a:cubicBezTo>
                    <a:pt x="0" y="115"/>
                    <a:pt x="168" y="18"/>
                    <a:pt x="168" y="18"/>
                  </a:cubicBezTo>
                  <a:close/>
                </a:path>
              </a:pathLst>
            </a:custGeom>
            <a:gradFill>
              <a:gsLst>
                <a:gs pos="68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33" name="Freeform 25">
              <a:extLst>
                <a:ext uri="{FF2B5EF4-FFF2-40B4-BE49-F238E27FC236}">
                  <a16:creationId xmlns:a16="http://schemas.microsoft.com/office/drawing/2014/main" xmlns="" id="{4016E1DF-83C6-4122-8CDB-91699B4A7F97}"/>
                </a:ext>
              </a:extLst>
            </p:cNvPr>
            <p:cNvSpPr>
              <a:spLocks/>
            </p:cNvSpPr>
            <p:nvPr/>
          </p:nvSpPr>
          <p:spPr bwMode="auto">
            <a:xfrm>
              <a:off x="1587" y="2610"/>
              <a:ext cx="420" cy="862"/>
            </a:xfrm>
            <a:custGeom>
              <a:avLst/>
              <a:gdLst>
                <a:gd name="T0" fmla="*/ 292 w 473"/>
                <a:gd name="T1" fmla="*/ 971 h 971"/>
                <a:gd name="T2" fmla="*/ 91 w 473"/>
                <a:gd name="T3" fmla="*/ 222 h 971"/>
                <a:gd name="T4" fmla="*/ 336 w 473"/>
                <a:gd name="T5" fmla="*/ 8 h 971"/>
                <a:gd name="T6" fmla="*/ 402 w 473"/>
                <a:gd name="T7" fmla="*/ 6 h 971"/>
                <a:gd name="T8" fmla="*/ 472 w 473"/>
                <a:gd name="T9" fmla="*/ 21 h 971"/>
                <a:gd name="T10" fmla="*/ 468 w 473"/>
                <a:gd name="T11" fmla="*/ 21 h 971"/>
                <a:gd name="T12" fmla="*/ 458 w 473"/>
                <a:gd name="T13" fmla="*/ 20 h 971"/>
                <a:gd name="T14" fmla="*/ 370 w 473"/>
                <a:gd name="T15" fmla="*/ 66 h 971"/>
                <a:gd name="T16" fmla="*/ 287 w 473"/>
                <a:gd name="T17" fmla="*/ 305 h 971"/>
                <a:gd name="T18" fmla="*/ 400 w 473"/>
                <a:gd name="T19" fmla="*/ 557 h 971"/>
                <a:gd name="T20" fmla="*/ 292 w 473"/>
                <a:gd name="T21" fmla="*/ 97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971">
                  <a:moveTo>
                    <a:pt x="292" y="971"/>
                  </a:moveTo>
                  <a:cubicBezTo>
                    <a:pt x="292" y="971"/>
                    <a:pt x="0" y="505"/>
                    <a:pt x="91" y="222"/>
                  </a:cubicBezTo>
                  <a:cubicBezTo>
                    <a:pt x="163" y="1"/>
                    <a:pt x="253" y="4"/>
                    <a:pt x="336" y="8"/>
                  </a:cubicBezTo>
                  <a:cubicBezTo>
                    <a:pt x="359" y="9"/>
                    <a:pt x="381" y="10"/>
                    <a:pt x="402" y="6"/>
                  </a:cubicBezTo>
                  <a:cubicBezTo>
                    <a:pt x="435" y="0"/>
                    <a:pt x="468" y="15"/>
                    <a:pt x="472" y="21"/>
                  </a:cubicBezTo>
                  <a:cubicBezTo>
                    <a:pt x="473" y="22"/>
                    <a:pt x="471" y="21"/>
                    <a:pt x="468" y="21"/>
                  </a:cubicBezTo>
                  <a:cubicBezTo>
                    <a:pt x="466" y="20"/>
                    <a:pt x="462" y="20"/>
                    <a:pt x="458" y="20"/>
                  </a:cubicBezTo>
                  <a:cubicBezTo>
                    <a:pt x="430" y="22"/>
                    <a:pt x="390" y="44"/>
                    <a:pt x="370" y="66"/>
                  </a:cubicBezTo>
                  <a:cubicBezTo>
                    <a:pt x="338" y="103"/>
                    <a:pt x="275" y="186"/>
                    <a:pt x="287" y="305"/>
                  </a:cubicBezTo>
                  <a:cubicBezTo>
                    <a:pt x="305" y="478"/>
                    <a:pt x="400" y="557"/>
                    <a:pt x="400" y="557"/>
                  </a:cubicBezTo>
                  <a:cubicBezTo>
                    <a:pt x="400" y="557"/>
                    <a:pt x="450" y="772"/>
                    <a:pt x="292" y="971"/>
                  </a:cubicBezTo>
                </a:path>
              </a:pathLst>
            </a:custGeom>
            <a:gradFill>
              <a:gsLst>
                <a:gs pos="62000">
                  <a:schemeClr val="tx1">
                    <a:lumMod val="95000"/>
                    <a:lumOff val="5000"/>
                  </a:schemeClr>
                </a:gs>
                <a:gs pos="21000">
                  <a:schemeClr val="tx1">
                    <a:lumMod val="65000"/>
                    <a:lumOff val="35000"/>
                  </a:schemeClr>
                </a:gs>
                <a:gs pos="0">
                  <a:schemeClr val="tx1">
                    <a:lumMod val="85000"/>
                    <a:lumOff val="1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34" name="Freeform 26">
              <a:extLst>
                <a:ext uri="{FF2B5EF4-FFF2-40B4-BE49-F238E27FC236}">
                  <a16:creationId xmlns:a16="http://schemas.microsoft.com/office/drawing/2014/main" xmlns="" id="{172F5BCD-DDBA-4466-9135-19A80959C0B9}"/>
                </a:ext>
              </a:extLst>
            </p:cNvPr>
            <p:cNvSpPr>
              <a:spLocks/>
            </p:cNvSpPr>
            <p:nvPr/>
          </p:nvSpPr>
          <p:spPr bwMode="auto">
            <a:xfrm>
              <a:off x="1691" y="2617"/>
              <a:ext cx="259" cy="219"/>
            </a:xfrm>
            <a:custGeom>
              <a:avLst/>
              <a:gdLst>
                <a:gd name="T0" fmla="*/ 268 w 291"/>
                <a:gd name="T1" fmla="*/ 22 h 247"/>
                <a:gd name="T2" fmla="*/ 172 w 291"/>
                <a:gd name="T3" fmla="*/ 162 h 247"/>
                <a:gd name="T4" fmla="*/ 121 w 291"/>
                <a:gd name="T5" fmla="*/ 198 h 247"/>
                <a:gd name="T6" fmla="*/ 70 w 291"/>
                <a:gd name="T7" fmla="*/ 223 h 247"/>
                <a:gd name="T8" fmla="*/ 26 w 291"/>
                <a:gd name="T9" fmla="*/ 212 h 247"/>
                <a:gd name="T10" fmla="*/ 13 w 291"/>
                <a:gd name="T11" fmla="*/ 153 h 247"/>
                <a:gd name="T12" fmla="*/ 138 w 291"/>
                <a:gd name="T13" fmla="*/ 15 h 247"/>
                <a:gd name="T14" fmla="*/ 143 w 291"/>
                <a:gd name="T15" fmla="*/ 39 h 247"/>
                <a:gd name="T16" fmla="*/ 158 w 291"/>
                <a:gd name="T17" fmla="*/ 56 h 247"/>
                <a:gd name="T18" fmla="*/ 268 w 291"/>
                <a:gd name="T19" fmla="*/ 2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47">
                  <a:moveTo>
                    <a:pt x="268" y="22"/>
                  </a:moveTo>
                  <a:cubicBezTo>
                    <a:pt x="256" y="33"/>
                    <a:pt x="188" y="59"/>
                    <a:pt x="172" y="162"/>
                  </a:cubicBezTo>
                  <a:cubicBezTo>
                    <a:pt x="172" y="206"/>
                    <a:pt x="144" y="231"/>
                    <a:pt x="121" y="198"/>
                  </a:cubicBezTo>
                  <a:cubicBezTo>
                    <a:pt x="98" y="166"/>
                    <a:pt x="86" y="199"/>
                    <a:pt x="70" y="223"/>
                  </a:cubicBezTo>
                  <a:cubicBezTo>
                    <a:pt x="53" y="247"/>
                    <a:pt x="29" y="229"/>
                    <a:pt x="26" y="212"/>
                  </a:cubicBezTo>
                  <a:cubicBezTo>
                    <a:pt x="23" y="194"/>
                    <a:pt x="0" y="182"/>
                    <a:pt x="13" y="153"/>
                  </a:cubicBezTo>
                  <a:cubicBezTo>
                    <a:pt x="31" y="114"/>
                    <a:pt x="68" y="51"/>
                    <a:pt x="138" y="15"/>
                  </a:cubicBezTo>
                  <a:cubicBezTo>
                    <a:pt x="151" y="11"/>
                    <a:pt x="156" y="14"/>
                    <a:pt x="143" y="39"/>
                  </a:cubicBezTo>
                  <a:cubicBezTo>
                    <a:pt x="130" y="64"/>
                    <a:pt x="131" y="81"/>
                    <a:pt x="158" y="56"/>
                  </a:cubicBezTo>
                  <a:cubicBezTo>
                    <a:pt x="185" y="31"/>
                    <a:pt x="291" y="0"/>
                    <a:pt x="268" y="22"/>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35" name="Freeform 27">
              <a:extLst>
                <a:ext uri="{FF2B5EF4-FFF2-40B4-BE49-F238E27FC236}">
                  <a16:creationId xmlns:a16="http://schemas.microsoft.com/office/drawing/2014/main" xmlns="" id="{3C476B2F-FD41-4C6D-83D0-9B4C6F0076FD}"/>
                </a:ext>
              </a:extLst>
            </p:cNvPr>
            <p:cNvSpPr>
              <a:spLocks/>
            </p:cNvSpPr>
            <p:nvPr/>
          </p:nvSpPr>
          <p:spPr bwMode="auto">
            <a:xfrm>
              <a:off x="1688" y="2752"/>
              <a:ext cx="1479" cy="1553"/>
            </a:xfrm>
            <a:custGeom>
              <a:avLst/>
              <a:gdLst>
                <a:gd name="T0" fmla="*/ 1517 w 1665"/>
                <a:gd name="T1" fmla="*/ 911 h 1751"/>
                <a:gd name="T2" fmla="*/ 1408 w 1665"/>
                <a:gd name="T3" fmla="*/ 377 h 1751"/>
                <a:gd name="T4" fmla="*/ 926 w 1665"/>
                <a:gd name="T5" fmla="*/ 120 h 1751"/>
                <a:gd name="T6" fmla="*/ 680 w 1665"/>
                <a:gd name="T7" fmla="*/ 123 h 1751"/>
                <a:gd name="T8" fmla="*/ 212 w 1665"/>
                <a:gd name="T9" fmla="*/ 385 h 1751"/>
                <a:gd name="T10" fmla="*/ 115 w 1665"/>
                <a:gd name="T11" fmla="*/ 904 h 1751"/>
                <a:gd name="T12" fmla="*/ 292 w 1665"/>
                <a:gd name="T13" fmla="*/ 1638 h 1751"/>
                <a:gd name="T14" fmla="*/ 1378 w 1665"/>
                <a:gd name="T15" fmla="*/ 1620 h 1751"/>
                <a:gd name="T16" fmla="*/ 1517 w 1665"/>
                <a:gd name="T17" fmla="*/ 911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5" h="1751">
                  <a:moveTo>
                    <a:pt x="1517" y="911"/>
                  </a:moveTo>
                  <a:cubicBezTo>
                    <a:pt x="1454" y="619"/>
                    <a:pt x="1406" y="601"/>
                    <a:pt x="1408" y="377"/>
                  </a:cubicBezTo>
                  <a:cubicBezTo>
                    <a:pt x="1412" y="0"/>
                    <a:pt x="1163" y="97"/>
                    <a:pt x="926" y="120"/>
                  </a:cubicBezTo>
                  <a:cubicBezTo>
                    <a:pt x="818" y="130"/>
                    <a:pt x="701" y="124"/>
                    <a:pt x="680" y="123"/>
                  </a:cubicBezTo>
                  <a:cubicBezTo>
                    <a:pt x="434" y="112"/>
                    <a:pt x="185" y="13"/>
                    <a:pt x="212" y="385"/>
                  </a:cubicBezTo>
                  <a:cubicBezTo>
                    <a:pt x="229" y="609"/>
                    <a:pt x="168" y="611"/>
                    <a:pt x="115" y="904"/>
                  </a:cubicBezTo>
                  <a:cubicBezTo>
                    <a:pt x="62" y="1198"/>
                    <a:pt x="0" y="1561"/>
                    <a:pt x="292" y="1638"/>
                  </a:cubicBezTo>
                  <a:cubicBezTo>
                    <a:pt x="721" y="1751"/>
                    <a:pt x="1089" y="1718"/>
                    <a:pt x="1378" y="1620"/>
                  </a:cubicBezTo>
                  <a:cubicBezTo>
                    <a:pt x="1665" y="1523"/>
                    <a:pt x="1580" y="1202"/>
                    <a:pt x="1517" y="911"/>
                  </a:cubicBezTo>
                </a:path>
              </a:pathLst>
            </a:custGeom>
            <a:gradFill>
              <a:gsLst>
                <a:gs pos="100000">
                  <a:srgbClr val="125B8C"/>
                </a:gs>
                <a:gs pos="57000">
                  <a:srgbClr val="16E1F5"/>
                </a:gs>
                <a:gs pos="0">
                  <a:srgbClr val="0070C0"/>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dirty="0">
                <a:solidFill>
                  <a:prstClr val="black"/>
                </a:solidFill>
                <a:latin typeface="Tahoma"/>
                <a:ea typeface="+mn-ea"/>
                <a:cs typeface="+mn-cs"/>
              </a:endParaRPr>
            </a:p>
          </p:txBody>
        </p:sp>
        <p:sp>
          <p:nvSpPr>
            <p:cNvPr id="236" name="Freeform 28">
              <a:extLst>
                <a:ext uri="{FF2B5EF4-FFF2-40B4-BE49-F238E27FC236}">
                  <a16:creationId xmlns:a16="http://schemas.microsoft.com/office/drawing/2014/main" xmlns="" id="{86FAB184-D113-4B99-A5D0-D8BE7C5EE5CD}"/>
                </a:ext>
              </a:extLst>
            </p:cNvPr>
            <p:cNvSpPr>
              <a:spLocks/>
            </p:cNvSpPr>
            <p:nvPr/>
          </p:nvSpPr>
          <p:spPr bwMode="auto">
            <a:xfrm>
              <a:off x="1772" y="2983"/>
              <a:ext cx="1322" cy="1268"/>
            </a:xfrm>
            <a:custGeom>
              <a:avLst/>
              <a:gdLst>
                <a:gd name="T0" fmla="*/ 783 w 1488"/>
                <a:gd name="T1" fmla="*/ 0 h 1430"/>
                <a:gd name="T2" fmla="*/ 722 w 1488"/>
                <a:gd name="T3" fmla="*/ 2 h 1430"/>
                <a:gd name="T4" fmla="*/ 662 w 1488"/>
                <a:gd name="T5" fmla="*/ 2 h 1430"/>
                <a:gd name="T6" fmla="*/ 662 w 1488"/>
                <a:gd name="T7" fmla="*/ 4 h 1430"/>
                <a:gd name="T8" fmla="*/ 166 w 1488"/>
                <a:gd name="T9" fmla="*/ 256 h 1430"/>
                <a:gd name="T10" fmla="*/ 159 w 1488"/>
                <a:gd name="T11" fmla="*/ 413 h 1430"/>
                <a:gd name="T12" fmla="*/ 109 w 1488"/>
                <a:gd name="T13" fmla="*/ 684 h 1430"/>
                <a:gd name="T14" fmla="*/ 74 w 1488"/>
                <a:gd name="T15" fmla="*/ 839 h 1430"/>
                <a:gd name="T16" fmla="*/ 72 w 1488"/>
                <a:gd name="T17" fmla="*/ 832 h 1430"/>
                <a:gd name="T18" fmla="*/ 77 w 1488"/>
                <a:gd name="T19" fmla="*/ 762 h 1430"/>
                <a:gd name="T20" fmla="*/ 55 w 1488"/>
                <a:gd name="T21" fmla="*/ 869 h 1430"/>
                <a:gd name="T22" fmla="*/ 295 w 1488"/>
                <a:gd name="T23" fmla="*/ 1383 h 1430"/>
                <a:gd name="T24" fmla="*/ 714 w 1488"/>
                <a:gd name="T25" fmla="*/ 1430 h 1430"/>
                <a:gd name="T26" fmla="*/ 746 w 1488"/>
                <a:gd name="T27" fmla="*/ 1429 h 1430"/>
                <a:gd name="T28" fmla="*/ 1195 w 1488"/>
                <a:gd name="T29" fmla="*/ 1368 h 1430"/>
                <a:gd name="T30" fmla="*/ 1417 w 1488"/>
                <a:gd name="T31" fmla="*/ 847 h 1430"/>
                <a:gd name="T32" fmla="*/ 1391 w 1488"/>
                <a:gd name="T33" fmla="*/ 738 h 1430"/>
                <a:gd name="T34" fmla="*/ 1395 w 1488"/>
                <a:gd name="T35" fmla="*/ 825 h 1430"/>
                <a:gd name="T36" fmla="*/ 1393 w 1488"/>
                <a:gd name="T37" fmla="*/ 832 h 1430"/>
                <a:gd name="T38" fmla="*/ 1357 w 1488"/>
                <a:gd name="T39" fmla="*/ 663 h 1430"/>
                <a:gd name="T40" fmla="*/ 1297 w 1488"/>
                <a:gd name="T41" fmla="*/ 386 h 1430"/>
                <a:gd name="T42" fmla="*/ 1286 w 1488"/>
                <a:gd name="T43" fmla="*/ 238 h 1430"/>
                <a:gd name="T44" fmla="*/ 783 w 1488"/>
                <a:gd name="T45" fmla="*/ 2 h 1430"/>
                <a:gd name="T46" fmla="*/ 783 w 1488"/>
                <a:gd name="T4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8" h="1430">
                  <a:moveTo>
                    <a:pt x="783" y="0"/>
                  </a:moveTo>
                  <a:cubicBezTo>
                    <a:pt x="763" y="1"/>
                    <a:pt x="742" y="1"/>
                    <a:pt x="722" y="2"/>
                  </a:cubicBezTo>
                  <a:cubicBezTo>
                    <a:pt x="702" y="2"/>
                    <a:pt x="682" y="2"/>
                    <a:pt x="662" y="2"/>
                  </a:cubicBezTo>
                  <a:cubicBezTo>
                    <a:pt x="662" y="4"/>
                    <a:pt x="662" y="4"/>
                    <a:pt x="662" y="4"/>
                  </a:cubicBezTo>
                  <a:cubicBezTo>
                    <a:pt x="408" y="16"/>
                    <a:pt x="158" y="62"/>
                    <a:pt x="166" y="256"/>
                  </a:cubicBezTo>
                  <a:cubicBezTo>
                    <a:pt x="169" y="315"/>
                    <a:pt x="178" y="335"/>
                    <a:pt x="159" y="413"/>
                  </a:cubicBezTo>
                  <a:cubicBezTo>
                    <a:pt x="140" y="491"/>
                    <a:pt x="114" y="578"/>
                    <a:pt x="109" y="684"/>
                  </a:cubicBezTo>
                  <a:cubicBezTo>
                    <a:pt x="107" y="726"/>
                    <a:pt x="83" y="839"/>
                    <a:pt x="74" y="839"/>
                  </a:cubicBezTo>
                  <a:cubicBezTo>
                    <a:pt x="73" y="839"/>
                    <a:pt x="72" y="837"/>
                    <a:pt x="72" y="832"/>
                  </a:cubicBezTo>
                  <a:cubicBezTo>
                    <a:pt x="71" y="813"/>
                    <a:pt x="73" y="787"/>
                    <a:pt x="77" y="762"/>
                  </a:cubicBezTo>
                  <a:cubicBezTo>
                    <a:pt x="70" y="795"/>
                    <a:pt x="62" y="830"/>
                    <a:pt x="55" y="869"/>
                  </a:cubicBezTo>
                  <a:cubicBezTo>
                    <a:pt x="2" y="1163"/>
                    <a:pt x="0" y="1320"/>
                    <a:pt x="295" y="1383"/>
                  </a:cubicBezTo>
                  <a:cubicBezTo>
                    <a:pt x="479" y="1422"/>
                    <a:pt x="628" y="1430"/>
                    <a:pt x="714" y="1430"/>
                  </a:cubicBezTo>
                  <a:cubicBezTo>
                    <a:pt x="726" y="1430"/>
                    <a:pt x="737" y="1430"/>
                    <a:pt x="746" y="1429"/>
                  </a:cubicBezTo>
                  <a:cubicBezTo>
                    <a:pt x="824" y="1429"/>
                    <a:pt x="987" y="1420"/>
                    <a:pt x="1195" y="1368"/>
                  </a:cubicBezTo>
                  <a:cubicBezTo>
                    <a:pt x="1488" y="1295"/>
                    <a:pt x="1480" y="1139"/>
                    <a:pt x="1417" y="847"/>
                  </a:cubicBezTo>
                  <a:cubicBezTo>
                    <a:pt x="1409" y="807"/>
                    <a:pt x="1400" y="771"/>
                    <a:pt x="1391" y="738"/>
                  </a:cubicBezTo>
                  <a:cubicBezTo>
                    <a:pt x="1388" y="762"/>
                    <a:pt x="1396" y="805"/>
                    <a:pt x="1395" y="825"/>
                  </a:cubicBezTo>
                  <a:cubicBezTo>
                    <a:pt x="1395" y="830"/>
                    <a:pt x="1394" y="832"/>
                    <a:pt x="1393" y="832"/>
                  </a:cubicBezTo>
                  <a:cubicBezTo>
                    <a:pt x="1386" y="832"/>
                    <a:pt x="1360" y="706"/>
                    <a:pt x="1357" y="663"/>
                  </a:cubicBezTo>
                  <a:cubicBezTo>
                    <a:pt x="1354" y="615"/>
                    <a:pt x="1303" y="474"/>
                    <a:pt x="1297" y="386"/>
                  </a:cubicBezTo>
                  <a:cubicBezTo>
                    <a:pt x="1290" y="341"/>
                    <a:pt x="1286" y="294"/>
                    <a:pt x="1286" y="238"/>
                  </a:cubicBezTo>
                  <a:cubicBezTo>
                    <a:pt x="1288" y="44"/>
                    <a:pt x="1037" y="6"/>
                    <a:pt x="783" y="2"/>
                  </a:cubicBezTo>
                  <a:cubicBezTo>
                    <a:pt x="783" y="0"/>
                    <a:pt x="783" y="0"/>
                    <a:pt x="783" y="0"/>
                  </a:cubicBezTo>
                </a:path>
              </a:pathLst>
            </a:custGeom>
            <a:gradFill>
              <a:gsLst>
                <a:gs pos="100000">
                  <a:srgbClr val="125B8C"/>
                </a:gs>
                <a:gs pos="0">
                  <a:srgbClr val="379FE5"/>
                </a:gs>
              </a:gsLst>
              <a:lin ang="5400000" scaled="0"/>
            </a:gra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dirty="0">
                <a:solidFill>
                  <a:prstClr val="black"/>
                </a:solidFill>
                <a:latin typeface="Tahoma"/>
                <a:ea typeface="+mn-ea"/>
                <a:cs typeface="+mn-cs"/>
              </a:endParaRPr>
            </a:p>
          </p:txBody>
        </p:sp>
        <p:sp>
          <p:nvSpPr>
            <p:cNvPr id="237" name="Freeform 29">
              <a:extLst>
                <a:ext uri="{FF2B5EF4-FFF2-40B4-BE49-F238E27FC236}">
                  <a16:creationId xmlns:a16="http://schemas.microsoft.com/office/drawing/2014/main" xmlns="" id="{B0BB223F-C35B-4EF6-B297-7A1CE638B7E9}"/>
                </a:ext>
              </a:extLst>
            </p:cNvPr>
            <p:cNvSpPr>
              <a:spLocks/>
            </p:cNvSpPr>
            <p:nvPr/>
          </p:nvSpPr>
          <p:spPr bwMode="auto">
            <a:xfrm>
              <a:off x="1928" y="3100"/>
              <a:ext cx="1002" cy="1125"/>
            </a:xfrm>
            <a:custGeom>
              <a:avLst/>
              <a:gdLst>
                <a:gd name="T0" fmla="*/ 993 w 1128"/>
                <a:gd name="T1" fmla="*/ 351 h 1268"/>
                <a:gd name="T2" fmla="*/ 549 w 1128"/>
                <a:gd name="T3" fmla="*/ 5 h 1268"/>
                <a:gd name="T4" fmla="*/ 123 w 1128"/>
                <a:gd name="T5" fmla="*/ 366 h 1268"/>
                <a:gd name="T6" fmla="*/ 19 w 1128"/>
                <a:gd name="T7" fmla="*/ 1020 h 1268"/>
                <a:gd name="T8" fmla="*/ 569 w 1128"/>
                <a:gd name="T9" fmla="*/ 1267 h 1268"/>
                <a:gd name="T10" fmla="*/ 1125 w 1128"/>
                <a:gd name="T11" fmla="*/ 983 h 1268"/>
                <a:gd name="T12" fmla="*/ 993 w 1128"/>
                <a:gd name="T13" fmla="*/ 351 h 1268"/>
              </a:gdLst>
              <a:ahLst/>
              <a:cxnLst>
                <a:cxn ang="0">
                  <a:pos x="T0" y="T1"/>
                </a:cxn>
                <a:cxn ang="0">
                  <a:pos x="T2" y="T3"/>
                </a:cxn>
                <a:cxn ang="0">
                  <a:pos x="T4" y="T5"/>
                </a:cxn>
                <a:cxn ang="0">
                  <a:pos x="T6" y="T7"/>
                </a:cxn>
                <a:cxn ang="0">
                  <a:pos x="T8" y="T9"/>
                </a:cxn>
                <a:cxn ang="0">
                  <a:pos x="T10" y="T11"/>
                </a:cxn>
                <a:cxn ang="0">
                  <a:pos x="T12" y="T13"/>
                </a:cxn>
              </a:cxnLst>
              <a:rect l="0" t="0" r="r" b="b"/>
              <a:pathLst>
                <a:path w="1128" h="1268">
                  <a:moveTo>
                    <a:pt x="993" y="351"/>
                  </a:moveTo>
                  <a:cubicBezTo>
                    <a:pt x="949" y="151"/>
                    <a:pt x="879" y="0"/>
                    <a:pt x="549" y="5"/>
                  </a:cubicBezTo>
                  <a:cubicBezTo>
                    <a:pt x="218" y="11"/>
                    <a:pt x="147" y="237"/>
                    <a:pt x="123" y="366"/>
                  </a:cubicBezTo>
                  <a:cubicBezTo>
                    <a:pt x="109" y="438"/>
                    <a:pt x="0" y="734"/>
                    <a:pt x="19" y="1020"/>
                  </a:cubicBezTo>
                  <a:cubicBezTo>
                    <a:pt x="29" y="1186"/>
                    <a:pt x="259" y="1266"/>
                    <a:pt x="569" y="1267"/>
                  </a:cubicBezTo>
                  <a:cubicBezTo>
                    <a:pt x="866" y="1268"/>
                    <a:pt x="1128" y="1161"/>
                    <a:pt x="1125" y="983"/>
                  </a:cubicBezTo>
                  <a:cubicBezTo>
                    <a:pt x="1121" y="764"/>
                    <a:pt x="1019" y="471"/>
                    <a:pt x="993" y="351"/>
                  </a:cubicBezTo>
                  <a:close/>
                </a:path>
              </a:pathLst>
            </a:custGeom>
            <a:gradFill>
              <a:gsLst>
                <a:gs pos="74000">
                  <a:schemeClr val="tx2">
                    <a:lumMod val="75000"/>
                  </a:schemeClr>
                </a:gs>
                <a:gs pos="0">
                  <a:srgbClr val="2985C3"/>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38" name="Freeform 30">
              <a:extLst>
                <a:ext uri="{FF2B5EF4-FFF2-40B4-BE49-F238E27FC236}">
                  <a16:creationId xmlns:a16="http://schemas.microsoft.com/office/drawing/2014/main" xmlns="" id="{DF7DAB6A-5755-4C4A-9C33-AE8B96BDF708}"/>
                </a:ext>
              </a:extLst>
            </p:cNvPr>
            <p:cNvSpPr>
              <a:spLocks/>
            </p:cNvSpPr>
            <p:nvPr/>
          </p:nvSpPr>
          <p:spPr bwMode="auto">
            <a:xfrm>
              <a:off x="1944" y="2966"/>
              <a:ext cx="978" cy="207"/>
            </a:xfrm>
            <a:custGeom>
              <a:avLst/>
              <a:gdLst>
                <a:gd name="T0" fmla="*/ 1008 w 1101"/>
                <a:gd name="T1" fmla="*/ 120 h 233"/>
                <a:gd name="T2" fmla="*/ 534 w 1101"/>
                <a:gd name="T3" fmla="*/ 38 h 233"/>
                <a:gd name="T4" fmla="*/ 71 w 1101"/>
                <a:gd name="T5" fmla="*/ 119 h 233"/>
                <a:gd name="T6" fmla="*/ 8 w 1101"/>
                <a:gd name="T7" fmla="*/ 160 h 233"/>
                <a:gd name="T8" fmla="*/ 138 w 1101"/>
                <a:gd name="T9" fmla="*/ 58 h 233"/>
                <a:gd name="T10" fmla="*/ 310 w 1101"/>
                <a:gd name="T11" fmla="*/ 17 h 233"/>
                <a:gd name="T12" fmla="*/ 527 w 1101"/>
                <a:gd name="T13" fmla="*/ 4 h 233"/>
                <a:gd name="T14" fmla="*/ 906 w 1101"/>
                <a:gd name="T15" fmla="*/ 43 h 233"/>
                <a:gd name="T16" fmla="*/ 1043 w 1101"/>
                <a:gd name="T17" fmla="*/ 112 h 233"/>
                <a:gd name="T18" fmla="*/ 1090 w 1101"/>
                <a:gd name="T19" fmla="*/ 218 h 233"/>
                <a:gd name="T20" fmla="*/ 1008 w 1101"/>
                <a:gd name="T21"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233">
                  <a:moveTo>
                    <a:pt x="1008" y="120"/>
                  </a:moveTo>
                  <a:cubicBezTo>
                    <a:pt x="980" y="103"/>
                    <a:pt x="850" y="33"/>
                    <a:pt x="534" y="38"/>
                  </a:cubicBezTo>
                  <a:cubicBezTo>
                    <a:pt x="218" y="43"/>
                    <a:pt x="108" y="99"/>
                    <a:pt x="71" y="119"/>
                  </a:cubicBezTo>
                  <a:cubicBezTo>
                    <a:pt x="34" y="140"/>
                    <a:pt x="0" y="178"/>
                    <a:pt x="8" y="160"/>
                  </a:cubicBezTo>
                  <a:cubicBezTo>
                    <a:pt x="16" y="143"/>
                    <a:pt x="74" y="72"/>
                    <a:pt x="138" y="58"/>
                  </a:cubicBezTo>
                  <a:cubicBezTo>
                    <a:pt x="203" y="45"/>
                    <a:pt x="258" y="23"/>
                    <a:pt x="310" y="17"/>
                  </a:cubicBezTo>
                  <a:cubicBezTo>
                    <a:pt x="384" y="9"/>
                    <a:pt x="467" y="4"/>
                    <a:pt x="527" y="4"/>
                  </a:cubicBezTo>
                  <a:cubicBezTo>
                    <a:pt x="597" y="5"/>
                    <a:pt x="729" y="0"/>
                    <a:pt x="906" y="43"/>
                  </a:cubicBezTo>
                  <a:cubicBezTo>
                    <a:pt x="956" y="55"/>
                    <a:pt x="1011" y="74"/>
                    <a:pt x="1043" y="112"/>
                  </a:cubicBezTo>
                  <a:cubicBezTo>
                    <a:pt x="1075" y="150"/>
                    <a:pt x="1101" y="233"/>
                    <a:pt x="1090" y="218"/>
                  </a:cubicBezTo>
                  <a:cubicBezTo>
                    <a:pt x="1078" y="204"/>
                    <a:pt x="1067" y="155"/>
                    <a:pt x="1008" y="120"/>
                  </a:cubicBezTo>
                  <a:close/>
                </a:path>
              </a:pathLst>
            </a:custGeom>
            <a:solidFill>
              <a:srgbClr val="6FC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39" name="Freeform 31">
              <a:extLst>
                <a:ext uri="{FF2B5EF4-FFF2-40B4-BE49-F238E27FC236}">
                  <a16:creationId xmlns:a16="http://schemas.microsoft.com/office/drawing/2014/main" xmlns="" id="{D7245F71-49B3-4DFB-ACB1-C5E332514874}"/>
                </a:ext>
              </a:extLst>
            </p:cNvPr>
            <p:cNvSpPr>
              <a:spLocks/>
            </p:cNvSpPr>
            <p:nvPr/>
          </p:nvSpPr>
          <p:spPr bwMode="auto">
            <a:xfrm>
              <a:off x="1949" y="3128"/>
              <a:ext cx="959" cy="1071"/>
            </a:xfrm>
            <a:custGeom>
              <a:avLst/>
              <a:gdLst>
                <a:gd name="T0" fmla="*/ 951 w 1080"/>
                <a:gd name="T1" fmla="*/ 335 h 1208"/>
                <a:gd name="T2" fmla="*/ 525 w 1080"/>
                <a:gd name="T3" fmla="*/ 5 h 1208"/>
                <a:gd name="T4" fmla="*/ 117 w 1080"/>
                <a:gd name="T5" fmla="*/ 349 h 1208"/>
                <a:gd name="T6" fmla="*/ 18 w 1080"/>
                <a:gd name="T7" fmla="*/ 972 h 1208"/>
                <a:gd name="T8" fmla="*/ 545 w 1080"/>
                <a:gd name="T9" fmla="*/ 1207 h 1208"/>
                <a:gd name="T10" fmla="*/ 1077 w 1080"/>
                <a:gd name="T11" fmla="*/ 937 h 1208"/>
                <a:gd name="T12" fmla="*/ 951 w 1080"/>
                <a:gd name="T13" fmla="*/ 335 h 1208"/>
              </a:gdLst>
              <a:ahLst/>
              <a:cxnLst>
                <a:cxn ang="0">
                  <a:pos x="T0" y="T1"/>
                </a:cxn>
                <a:cxn ang="0">
                  <a:pos x="T2" y="T3"/>
                </a:cxn>
                <a:cxn ang="0">
                  <a:pos x="T4" y="T5"/>
                </a:cxn>
                <a:cxn ang="0">
                  <a:pos x="T6" y="T7"/>
                </a:cxn>
                <a:cxn ang="0">
                  <a:pos x="T8" y="T9"/>
                </a:cxn>
                <a:cxn ang="0">
                  <a:pos x="T10" y="T11"/>
                </a:cxn>
                <a:cxn ang="0">
                  <a:pos x="T12" y="T13"/>
                </a:cxn>
              </a:cxnLst>
              <a:rect l="0" t="0" r="r" b="b"/>
              <a:pathLst>
                <a:path w="1080" h="1208">
                  <a:moveTo>
                    <a:pt x="951" y="335"/>
                  </a:moveTo>
                  <a:cubicBezTo>
                    <a:pt x="909" y="144"/>
                    <a:pt x="842" y="0"/>
                    <a:pt x="525" y="5"/>
                  </a:cubicBezTo>
                  <a:cubicBezTo>
                    <a:pt x="209" y="10"/>
                    <a:pt x="141" y="226"/>
                    <a:pt x="117" y="349"/>
                  </a:cubicBezTo>
                  <a:cubicBezTo>
                    <a:pt x="104" y="418"/>
                    <a:pt x="0" y="699"/>
                    <a:pt x="18" y="972"/>
                  </a:cubicBezTo>
                  <a:cubicBezTo>
                    <a:pt x="28" y="1130"/>
                    <a:pt x="248" y="1206"/>
                    <a:pt x="545" y="1207"/>
                  </a:cubicBezTo>
                  <a:cubicBezTo>
                    <a:pt x="830" y="1208"/>
                    <a:pt x="1080" y="1106"/>
                    <a:pt x="1077" y="937"/>
                  </a:cubicBezTo>
                  <a:cubicBezTo>
                    <a:pt x="1074" y="728"/>
                    <a:pt x="976" y="448"/>
                    <a:pt x="951" y="335"/>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40" name="Freeform 32">
              <a:extLst>
                <a:ext uri="{FF2B5EF4-FFF2-40B4-BE49-F238E27FC236}">
                  <a16:creationId xmlns:a16="http://schemas.microsoft.com/office/drawing/2014/main" xmlns="" id="{C0242F41-3767-48A5-A4FE-F20330B513FD}"/>
                </a:ext>
              </a:extLst>
            </p:cNvPr>
            <p:cNvSpPr>
              <a:spLocks/>
            </p:cNvSpPr>
            <p:nvPr/>
          </p:nvSpPr>
          <p:spPr bwMode="auto">
            <a:xfrm>
              <a:off x="2316" y="2998"/>
              <a:ext cx="256" cy="175"/>
            </a:xfrm>
            <a:custGeom>
              <a:avLst/>
              <a:gdLst>
                <a:gd name="T0" fmla="*/ 231 w 289"/>
                <a:gd name="T1" fmla="*/ 142 h 197"/>
                <a:gd name="T2" fmla="*/ 195 w 289"/>
                <a:gd name="T3" fmla="*/ 14 h 197"/>
                <a:gd name="T4" fmla="*/ 28 w 289"/>
                <a:gd name="T5" fmla="*/ 83 h 197"/>
                <a:gd name="T6" fmla="*/ 70 w 289"/>
                <a:gd name="T7" fmla="*/ 165 h 197"/>
                <a:gd name="T8" fmla="*/ 97 w 289"/>
                <a:gd name="T9" fmla="*/ 184 h 197"/>
                <a:gd name="T10" fmla="*/ 110 w 289"/>
                <a:gd name="T11" fmla="*/ 148 h 197"/>
                <a:gd name="T12" fmla="*/ 160 w 289"/>
                <a:gd name="T13" fmla="*/ 40 h 197"/>
                <a:gd name="T14" fmla="*/ 167 w 289"/>
                <a:gd name="T15" fmla="*/ 158 h 197"/>
                <a:gd name="T16" fmla="*/ 231 w 289"/>
                <a:gd name="T17" fmla="*/ 14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97">
                  <a:moveTo>
                    <a:pt x="231" y="142"/>
                  </a:moveTo>
                  <a:cubicBezTo>
                    <a:pt x="278" y="90"/>
                    <a:pt x="289" y="29"/>
                    <a:pt x="195" y="14"/>
                  </a:cubicBezTo>
                  <a:cubicBezTo>
                    <a:pt x="98" y="0"/>
                    <a:pt x="0" y="15"/>
                    <a:pt x="28" y="83"/>
                  </a:cubicBezTo>
                  <a:cubicBezTo>
                    <a:pt x="53" y="143"/>
                    <a:pt x="70" y="165"/>
                    <a:pt x="70" y="165"/>
                  </a:cubicBezTo>
                  <a:cubicBezTo>
                    <a:pt x="70" y="165"/>
                    <a:pt x="86" y="185"/>
                    <a:pt x="97" y="184"/>
                  </a:cubicBezTo>
                  <a:cubicBezTo>
                    <a:pt x="108" y="183"/>
                    <a:pt x="108" y="197"/>
                    <a:pt x="110" y="148"/>
                  </a:cubicBezTo>
                  <a:cubicBezTo>
                    <a:pt x="113" y="93"/>
                    <a:pt x="100" y="36"/>
                    <a:pt x="160" y="40"/>
                  </a:cubicBezTo>
                  <a:cubicBezTo>
                    <a:pt x="219" y="44"/>
                    <a:pt x="177" y="135"/>
                    <a:pt x="167" y="158"/>
                  </a:cubicBezTo>
                  <a:cubicBezTo>
                    <a:pt x="157" y="180"/>
                    <a:pt x="192" y="185"/>
                    <a:pt x="231" y="142"/>
                  </a:cubicBezTo>
                  <a:close/>
                </a:path>
              </a:pathLst>
            </a:custGeom>
            <a:solidFill>
              <a:srgbClr val="197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41" name="Freeform 33">
              <a:extLst>
                <a:ext uri="{FF2B5EF4-FFF2-40B4-BE49-F238E27FC236}">
                  <a16:creationId xmlns:a16="http://schemas.microsoft.com/office/drawing/2014/main" xmlns="" id="{ABC0891F-D981-42A5-8533-1CF0BBFACDB9}"/>
                </a:ext>
              </a:extLst>
            </p:cNvPr>
            <p:cNvSpPr>
              <a:spLocks/>
            </p:cNvSpPr>
            <p:nvPr/>
          </p:nvSpPr>
          <p:spPr bwMode="auto">
            <a:xfrm>
              <a:off x="2337" y="2979"/>
              <a:ext cx="215" cy="177"/>
            </a:xfrm>
            <a:custGeom>
              <a:avLst/>
              <a:gdLst>
                <a:gd name="T0" fmla="*/ 203 w 242"/>
                <a:gd name="T1" fmla="*/ 134 h 199"/>
                <a:gd name="T2" fmla="*/ 162 w 242"/>
                <a:gd name="T3" fmla="*/ 12 h 199"/>
                <a:gd name="T4" fmla="*/ 17 w 242"/>
                <a:gd name="T5" fmla="*/ 74 h 199"/>
                <a:gd name="T6" fmla="*/ 47 w 242"/>
                <a:gd name="T7" fmla="*/ 160 h 199"/>
                <a:gd name="T8" fmla="*/ 73 w 242"/>
                <a:gd name="T9" fmla="*/ 183 h 199"/>
                <a:gd name="T10" fmla="*/ 88 w 242"/>
                <a:gd name="T11" fmla="*/ 141 h 199"/>
                <a:gd name="T12" fmla="*/ 133 w 242"/>
                <a:gd name="T13" fmla="*/ 34 h 199"/>
                <a:gd name="T14" fmla="*/ 142 w 242"/>
                <a:gd name="T15" fmla="*/ 152 h 199"/>
                <a:gd name="T16" fmla="*/ 203 w 242"/>
                <a:gd name="T17"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99">
                  <a:moveTo>
                    <a:pt x="203" y="134"/>
                  </a:moveTo>
                  <a:cubicBezTo>
                    <a:pt x="240" y="80"/>
                    <a:pt x="242" y="24"/>
                    <a:pt x="162" y="12"/>
                  </a:cubicBezTo>
                  <a:cubicBezTo>
                    <a:pt x="82" y="0"/>
                    <a:pt x="0" y="13"/>
                    <a:pt x="17" y="74"/>
                  </a:cubicBezTo>
                  <a:cubicBezTo>
                    <a:pt x="34" y="135"/>
                    <a:pt x="47" y="160"/>
                    <a:pt x="47" y="160"/>
                  </a:cubicBezTo>
                  <a:cubicBezTo>
                    <a:pt x="47" y="160"/>
                    <a:pt x="62" y="184"/>
                    <a:pt x="73" y="183"/>
                  </a:cubicBezTo>
                  <a:cubicBezTo>
                    <a:pt x="84" y="181"/>
                    <a:pt x="84" y="199"/>
                    <a:pt x="88" y="141"/>
                  </a:cubicBezTo>
                  <a:cubicBezTo>
                    <a:pt x="91" y="84"/>
                    <a:pt x="82" y="30"/>
                    <a:pt x="133" y="34"/>
                  </a:cubicBezTo>
                  <a:cubicBezTo>
                    <a:pt x="184" y="37"/>
                    <a:pt x="151" y="127"/>
                    <a:pt x="142" y="152"/>
                  </a:cubicBezTo>
                  <a:cubicBezTo>
                    <a:pt x="133" y="178"/>
                    <a:pt x="168" y="184"/>
                    <a:pt x="203" y="134"/>
                  </a:cubicBezTo>
                  <a:close/>
                </a:path>
              </a:pathLst>
            </a:custGeom>
            <a:gradFill>
              <a:gsLst>
                <a:gs pos="0">
                  <a:schemeClr val="tx1">
                    <a:lumMod val="85000"/>
                    <a:lumOff val="15000"/>
                  </a:schemeClr>
                </a:gs>
                <a:gs pos="81000">
                  <a:schemeClr val="tx1">
                    <a:lumMod val="50000"/>
                    <a:lumOff val="50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42" name="Freeform 36">
              <a:extLst>
                <a:ext uri="{FF2B5EF4-FFF2-40B4-BE49-F238E27FC236}">
                  <a16:creationId xmlns:a16="http://schemas.microsoft.com/office/drawing/2014/main" xmlns="" id="{709A39F6-2C96-4C06-849E-A387D24EC1E4}"/>
                </a:ext>
              </a:extLst>
            </p:cNvPr>
            <p:cNvSpPr>
              <a:spLocks/>
            </p:cNvSpPr>
            <p:nvPr/>
          </p:nvSpPr>
          <p:spPr bwMode="auto">
            <a:xfrm>
              <a:off x="2072" y="3554"/>
              <a:ext cx="701" cy="154"/>
            </a:xfrm>
            <a:custGeom>
              <a:avLst/>
              <a:gdLst>
                <a:gd name="T0" fmla="*/ 0 w 789"/>
                <a:gd name="T1" fmla="*/ 13 h 173"/>
                <a:gd name="T2" fmla="*/ 789 w 789"/>
                <a:gd name="T3" fmla="*/ 0 h 173"/>
                <a:gd name="T4" fmla="*/ 570 w 789"/>
                <a:gd name="T5" fmla="*/ 154 h 173"/>
                <a:gd name="T6" fmla="*/ 318 w 789"/>
                <a:gd name="T7" fmla="*/ 120 h 173"/>
                <a:gd name="T8" fmla="*/ 0 w 789"/>
                <a:gd name="T9" fmla="*/ 13 h 173"/>
              </a:gdLst>
              <a:ahLst/>
              <a:cxnLst>
                <a:cxn ang="0">
                  <a:pos x="T0" y="T1"/>
                </a:cxn>
                <a:cxn ang="0">
                  <a:pos x="T2" y="T3"/>
                </a:cxn>
                <a:cxn ang="0">
                  <a:pos x="T4" y="T5"/>
                </a:cxn>
                <a:cxn ang="0">
                  <a:pos x="T6" y="T7"/>
                </a:cxn>
                <a:cxn ang="0">
                  <a:pos x="T8" y="T9"/>
                </a:cxn>
              </a:cxnLst>
              <a:rect l="0" t="0" r="r" b="b"/>
              <a:pathLst>
                <a:path w="789" h="173">
                  <a:moveTo>
                    <a:pt x="0" y="13"/>
                  </a:moveTo>
                  <a:cubicBezTo>
                    <a:pt x="0" y="13"/>
                    <a:pt x="314" y="90"/>
                    <a:pt x="789" y="0"/>
                  </a:cubicBezTo>
                  <a:cubicBezTo>
                    <a:pt x="747" y="86"/>
                    <a:pt x="702" y="133"/>
                    <a:pt x="570" y="154"/>
                  </a:cubicBezTo>
                  <a:cubicBezTo>
                    <a:pt x="454" y="173"/>
                    <a:pt x="425" y="146"/>
                    <a:pt x="318" y="120"/>
                  </a:cubicBezTo>
                  <a:cubicBezTo>
                    <a:pt x="216" y="94"/>
                    <a:pt x="62" y="83"/>
                    <a:pt x="0" y="1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60" name="Freeform 37">
              <a:extLst>
                <a:ext uri="{FF2B5EF4-FFF2-40B4-BE49-F238E27FC236}">
                  <a16:creationId xmlns:a16="http://schemas.microsoft.com/office/drawing/2014/main" xmlns="" id="{433C0DB3-6779-4AC8-B13E-F858293B6353}"/>
                </a:ext>
              </a:extLst>
            </p:cNvPr>
            <p:cNvSpPr>
              <a:spLocks/>
            </p:cNvSpPr>
            <p:nvPr/>
          </p:nvSpPr>
          <p:spPr bwMode="auto">
            <a:xfrm>
              <a:off x="2022" y="3120"/>
              <a:ext cx="793" cy="559"/>
            </a:xfrm>
            <a:custGeom>
              <a:avLst/>
              <a:gdLst>
                <a:gd name="T0" fmla="*/ 891 w 893"/>
                <a:gd name="T1" fmla="*/ 424 h 630"/>
                <a:gd name="T2" fmla="*/ 840 w 893"/>
                <a:gd name="T3" fmla="*/ 490 h 630"/>
                <a:gd name="T4" fmla="*/ 64 w 893"/>
                <a:gd name="T5" fmla="*/ 504 h 630"/>
                <a:gd name="T6" fmla="*/ 9 w 893"/>
                <a:gd name="T7" fmla="*/ 443 h 630"/>
                <a:gd name="T8" fmla="*/ 57 w 893"/>
                <a:gd name="T9" fmla="*/ 251 h 630"/>
                <a:gd name="T10" fmla="*/ 453 w 893"/>
                <a:gd name="T11" fmla="*/ 5 h 630"/>
                <a:gd name="T12" fmla="*/ 882 w 893"/>
                <a:gd name="T13" fmla="*/ 353 h 630"/>
                <a:gd name="T14" fmla="*/ 891 w 893"/>
                <a:gd name="T15" fmla="*/ 424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630">
                  <a:moveTo>
                    <a:pt x="891" y="424"/>
                  </a:moveTo>
                  <a:cubicBezTo>
                    <a:pt x="889" y="445"/>
                    <a:pt x="877" y="476"/>
                    <a:pt x="840" y="490"/>
                  </a:cubicBezTo>
                  <a:cubicBezTo>
                    <a:pt x="792" y="507"/>
                    <a:pt x="369" y="630"/>
                    <a:pt x="64" y="504"/>
                  </a:cubicBezTo>
                  <a:cubicBezTo>
                    <a:pt x="30" y="486"/>
                    <a:pt x="0" y="479"/>
                    <a:pt x="9" y="443"/>
                  </a:cubicBezTo>
                  <a:cubicBezTo>
                    <a:pt x="18" y="407"/>
                    <a:pt x="38" y="299"/>
                    <a:pt x="57" y="251"/>
                  </a:cubicBezTo>
                  <a:cubicBezTo>
                    <a:pt x="75" y="204"/>
                    <a:pt x="147" y="10"/>
                    <a:pt x="453" y="5"/>
                  </a:cubicBezTo>
                  <a:cubicBezTo>
                    <a:pt x="739" y="0"/>
                    <a:pt x="831" y="121"/>
                    <a:pt x="882" y="353"/>
                  </a:cubicBezTo>
                  <a:cubicBezTo>
                    <a:pt x="885" y="369"/>
                    <a:pt x="893" y="401"/>
                    <a:pt x="891" y="424"/>
                  </a:cubicBezTo>
                  <a:close/>
                </a:path>
              </a:pathLst>
            </a:custGeom>
            <a:gradFill>
              <a:gsLst>
                <a:gs pos="0">
                  <a:srgbClr val="FFCC00"/>
                </a:gs>
                <a:gs pos="65000">
                  <a:srgbClr val="EE6419"/>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61" name="Freeform 38">
              <a:extLst>
                <a:ext uri="{FF2B5EF4-FFF2-40B4-BE49-F238E27FC236}">
                  <a16:creationId xmlns:a16="http://schemas.microsoft.com/office/drawing/2014/main" xmlns="" id="{08397AC8-8449-4027-AFC6-175D9551196F}"/>
                </a:ext>
              </a:extLst>
            </p:cNvPr>
            <p:cNvSpPr>
              <a:spLocks/>
            </p:cNvSpPr>
            <p:nvPr/>
          </p:nvSpPr>
          <p:spPr bwMode="auto">
            <a:xfrm>
              <a:off x="2064" y="3237"/>
              <a:ext cx="719" cy="393"/>
            </a:xfrm>
            <a:custGeom>
              <a:avLst/>
              <a:gdLst>
                <a:gd name="T0" fmla="*/ 809 w 809"/>
                <a:gd name="T1" fmla="*/ 343 h 443"/>
                <a:gd name="T2" fmla="*/ 557 w 809"/>
                <a:gd name="T3" fmla="*/ 26 h 443"/>
                <a:gd name="T4" fmla="*/ 77 w 809"/>
                <a:gd name="T5" fmla="*/ 177 h 443"/>
                <a:gd name="T6" fmla="*/ 3 w 809"/>
                <a:gd name="T7" fmla="*/ 367 h 443"/>
                <a:gd name="T8" fmla="*/ 414 w 809"/>
                <a:gd name="T9" fmla="*/ 427 h 443"/>
                <a:gd name="T10" fmla="*/ 809 w 809"/>
                <a:gd name="T11" fmla="*/ 343 h 443"/>
              </a:gdLst>
              <a:ahLst/>
              <a:cxnLst>
                <a:cxn ang="0">
                  <a:pos x="T0" y="T1"/>
                </a:cxn>
                <a:cxn ang="0">
                  <a:pos x="T2" y="T3"/>
                </a:cxn>
                <a:cxn ang="0">
                  <a:pos x="T4" y="T5"/>
                </a:cxn>
                <a:cxn ang="0">
                  <a:pos x="T6" y="T7"/>
                </a:cxn>
                <a:cxn ang="0">
                  <a:pos x="T8" y="T9"/>
                </a:cxn>
                <a:cxn ang="0">
                  <a:pos x="T10" y="T11"/>
                </a:cxn>
              </a:cxnLst>
              <a:rect l="0" t="0" r="r" b="b"/>
              <a:pathLst>
                <a:path w="809" h="443">
                  <a:moveTo>
                    <a:pt x="809" y="343"/>
                  </a:moveTo>
                  <a:cubicBezTo>
                    <a:pt x="809" y="343"/>
                    <a:pt x="750" y="42"/>
                    <a:pt x="557" y="26"/>
                  </a:cubicBezTo>
                  <a:cubicBezTo>
                    <a:pt x="327" y="8"/>
                    <a:pt x="150" y="0"/>
                    <a:pt x="77" y="177"/>
                  </a:cubicBezTo>
                  <a:cubicBezTo>
                    <a:pt x="77" y="177"/>
                    <a:pt x="7" y="373"/>
                    <a:pt x="3" y="367"/>
                  </a:cubicBezTo>
                  <a:cubicBezTo>
                    <a:pt x="0" y="361"/>
                    <a:pt x="92" y="443"/>
                    <a:pt x="414" y="427"/>
                  </a:cubicBezTo>
                  <a:cubicBezTo>
                    <a:pt x="737" y="412"/>
                    <a:pt x="809" y="343"/>
                    <a:pt x="809" y="343"/>
                  </a:cubicBezTo>
                  <a:close/>
                </a:path>
              </a:pathLst>
            </a:custGeom>
            <a:gradFill flip="none" rotWithShape="1">
              <a:gsLst>
                <a:gs pos="0">
                  <a:srgbClr val="FFCC00"/>
                </a:gs>
                <a:gs pos="68000">
                  <a:srgbClr val="EE6419"/>
                </a:gs>
              </a:gsLst>
              <a:lin ang="5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dirty="0">
                <a:solidFill>
                  <a:prstClr val="black"/>
                </a:solidFill>
                <a:latin typeface="Tahoma"/>
                <a:ea typeface="+mn-ea"/>
                <a:cs typeface="+mn-cs"/>
              </a:endParaRPr>
            </a:p>
          </p:txBody>
        </p:sp>
        <p:sp>
          <p:nvSpPr>
            <p:cNvPr id="262" name="Freeform 39">
              <a:extLst>
                <a:ext uri="{FF2B5EF4-FFF2-40B4-BE49-F238E27FC236}">
                  <a16:creationId xmlns:a16="http://schemas.microsoft.com/office/drawing/2014/main" xmlns="" id="{2BB0D95D-F547-4A5E-85CA-B434BBEB3295}"/>
                </a:ext>
              </a:extLst>
            </p:cNvPr>
            <p:cNvSpPr>
              <a:spLocks/>
            </p:cNvSpPr>
            <p:nvPr/>
          </p:nvSpPr>
          <p:spPr bwMode="auto">
            <a:xfrm>
              <a:off x="1902" y="2892"/>
              <a:ext cx="1052" cy="327"/>
            </a:xfrm>
            <a:custGeom>
              <a:avLst/>
              <a:gdLst>
                <a:gd name="T0" fmla="*/ 0 w 1185"/>
                <a:gd name="T1" fmla="*/ 313 h 369"/>
                <a:gd name="T2" fmla="*/ 22 w 1185"/>
                <a:gd name="T3" fmla="*/ 127 h 369"/>
                <a:gd name="T4" fmla="*/ 250 w 1185"/>
                <a:gd name="T5" fmla="*/ 24 h 369"/>
                <a:gd name="T6" fmla="*/ 880 w 1185"/>
                <a:gd name="T7" fmla="*/ 14 h 369"/>
                <a:gd name="T8" fmla="*/ 1143 w 1185"/>
                <a:gd name="T9" fmla="*/ 136 h 369"/>
                <a:gd name="T10" fmla="*/ 1165 w 1185"/>
                <a:gd name="T11" fmla="*/ 278 h 369"/>
                <a:gd name="T12" fmla="*/ 1086 w 1185"/>
                <a:gd name="T13" fmla="*/ 69 h 369"/>
                <a:gd name="T14" fmla="*/ 879 w 1185"/>
                <a:gd name="T15" fmla="*/ 41 h 369"/>
                <a:gd name="T16" fmla="*/ 257 w 1185"/>
                <a:gd name="T17" fmla="*/ 47 h 369"/>
                <a:gd name="T18" fmla="*/ 36 w 1185"/>
                <a:gd name="T19" fmla="*/ 145 h 369"/>
                <a:gd name="T20" fmla="*/ 0 w 1185"/>
                <a:gd name="T21" fmla="*/ 31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5" h="369">
                  <a:moveTo>
                    <a:pt x="0" y="313"/>
                  </a:moveTo>
                  <a:cubicBezTo>
                    <a:pt x="0" y="313"/>
                    <a:pt x="0" y="206"/>
                    <a:pt x="22" y="127"/>
                  </a:cubicBezTo>
                  <a:cubicBezTo>
                    <a:pt x="44" y="49"/>
                    <a:pt x="84" y="11"/>
                    <a:pt x="250" y="24"/>
                  </a:cubicBezTo>
                  <a:cubicBezTo>
                    <a:pt x="416" y="37"/>
                    <a:pt x="732" y="22"/>
                    <a:pt x="880" y="14"/>
                  </a:cubicBezTo>
                  <a:cubicBezTo>
                    <a:pt x="1028" y="5"/>
                    <a:pt x="1102" y="0"/>
                    <a:pt x="1143" y="136"/>
                  </a:cubicBezTo>
                  <a:cubicBezTo>
                    <a:pt x="1185" y="272"/>
                    <a:pt x="1170" y="301"/>
                    <a:pt x="1165" y="278"/>
                  </a:cubicBezTo>
                  <a:cubicBezTo>
                    <a:pt x="1161" y="255"/>
                    <a:pt x="1137" y="117"/>
                    <a:pt x="1086" y="69"/>
                  </a:cubicBezTo>
                  <a:cubicBezTo>
                    <a:pt x="1034" y="21"/>
                    <a:pt x="952" y="28"/>
                    <a:pt x="879" y="41"/>
                  </a:cubicBezTo>
                  <a:cubicBezTo>
                    <a:pt x="784" y="58"/>
                    <a:pt x="390" y="65"/>
                    <a:pt x="257" y="47"/>
                  </a:cubicBezTo>
                  <a:cubicBezTo>
                    <a:pt x="134" y="31"/>
                    <a:pt x="62" y="49"/>
                    <a:pt x="36" y="145"/>
                  </a:cubicBezTo>
                  <a:cubicBezTo>
                    <a:pt x="10" y="241"/>
                    <a:pt x="4" y="369"/>
                    <a:pt x="0" y="313"/>
                  </a:cubicBezTo>
                  <a:close/>
                </a:path>
              </a:pathLst>
            </a:custGeom>
            <a:solidFill>
              <a:srgbClr val="1961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63" name="Freeform 40">
              <a:extLst>
                <a:ext uri="{FF2B5EF4-FFF2-40B4-BE49-F238E27FC236}">
                  <a16:creationId xmlns:a16="http://schemas.microsoft.com/office/drawing/2014/main" xmlns="" id="{FCA94B48-42AA-4D7F-A504-88613DCA3E80}"/>
                </a:ext>
              </a:extLst>
            </p:cNvPr>
            <p:cNvSpPr>
              <a:spLocks/>
            </p:cNvSpPr>
            <p:nvPr/>
          </p:nvSpPr>
          <p:spPr bwMode="auto">
            <a:xfrm>
              <a:off x="2010" y="2892"/>
              <a:ext cx="140" cy="80"/>
            </a:xfrm>
            <a:custGeom>
              <a:avLst/>
              <a:gdLst>
                <a:gd name="T0" fmla="*/ 43 w 158"/>
                <a:gd name="T1" fmla="*/ 6 h 91"/>
                <a:gd name="T2" fmla="*/ 135 w 158"/>
                <a:gd name="T3" fmla="*/ 22 h 91"/>
                <a:gd name="T4" fmla="*/ 129 w 158"/>
                <a:gd name="T5" fmla="*/ 60 h 91"/>
                <a:gd name="T6" fmla="*/ 26 w 158"/>
                <a:gd name="T7" fmla="*/ 87 h 91"/>
                <a:gd name="T8" fmla="*/ 43 w 158"/>
                <a:gd name="T9" fmla="*/ 6 h 91"/>
              </a:gdLst>
              <a:ahLst/>
              <a:cxnLst>
                <a:cxn ang="0">
                  <a:pos x="T0" y="T1"/>
                </a:cxn>
                <a:cxn ang="0">
                  <a:pos x="T2" y="T3"/>
                </a:cxn>
                <a:cxn ang="0">
                  <a:pos x="T4" y="T5"/>
                </a:cxn>
                <a:cxn ang="0">
                  <a:pos x="T6" y="T7"/>
                </a:cxn>
                <a:cxn ang="0">
                  <a:pos x="T8" y="T9"/>
                </a:cxn>
              </a:cxnLst>
              <a:rect l="0" t="0" r="r" b="b"/>
              <a:pathLst>
                <a:path w="158" h="91">
                  <a:moveTo>
                    <a:pt x="43" y="6"/>
                  </a:moveTo>
                  <a:cubicBezTo>
                    <a:pt x="86" y="0"/>
                    <a:pt x="109" y="8"/>
                    <a:pt x="135" y="22"/>
                  </a:cubicBezTo>
                  <a:cubicBezTo>
                    <a:pt x="158" y="34"/>
                    <a:pt x="154" y="37"/>
                    <a:pt x="129" y="60"/>
                  </a:cubicBezTo>
                  <a:cubicBezTo>
                    <a:pt x="94" y="91"/>
                    <a:pt x="57" y="87"/>
                    <a:pt x="26" y="87"/>
                  </a:cubicBezTo>
                  <a:cubicBezTo>
                    <a:pt x="6" y="86"/>
                    <a:pt x="0" y="12"/>
                    <a:pt x="43" y="6"/>
                  </a:cubicBezTo>
                  <a:close/>
                </a:path>
              </a:pathLst>
            </a:custGeom>
            <a:solidFill>
              <a:srgbClr val="3054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64" name="Freeform 41">
              <a:extLst>
                <a:ext uri="{FF2B5EF4-FFF2-40B4-BE49-F238E27FC236}">
                  <a16:creationId xmlns:a16="http://schemas.microsoft.com/office/drawing/2014/main" xmlns="" id="{F731AB4D-B841-477C-8812-1E7A19BA50C9}"/>
                </a:ext>
              </a:extLst>
            </p:cNvPr>
            <p:cNvSpPr>
              <a:spLocks/>
            </p:cNvSpPr>
            <p:nvPr/>
          </p:nvSpPr>
          <p:spPr bwMode="auto">
            <a:xfrm>
              <a:off x="2014" y="2892"/>
              <a:ext cx="126" cy="67"/>
            </a:xfrm>
            <a:custGeom>
              <a:avLst/>
              <a:gdLst>
                <a:gd name="T0" fmla="*/ 39 w 142"/>
                <a:gd name="T1" fmla="*/ 4 h 75"/>
                <a:gd name="T2" fmla="*/ 122 w 142"/>
                <a:gd name="T3" fmla="*/ 18 h 75"/>
                <a:gd name="T4" fmla="*/ 116 w 142"/>
                <a:gd name="T5" fmla="*/ 49 h 75"/>
                <a:gd name="T6" fmla="*/ 23 w 142"/>
                <a:gd name="T7" fmla="*/ 71 h 75"/>
                <a:gd name="T8" fmla="*/ 39 w 142"/>
                <a:gd name="T9" fmla="*/ 4 h 75"/>
              </a:gdLst>
              <a:ahLst/>
              <a:cxnLst>
                <a:cxn ang="0">
                  <a:pos x="T0" y="T1"/>
                </a:cxn>
                <a:cxn ang="0">
                  <a:pos x="T2" y="T3"/>
                </a:cxn>
                <a:cxn ang="0">
                  <a:pos x="T4" y="T5"/>
                </a:cxn>
                <a:cxn ang="0">
                  <a:pos x="T6" y="T7"/>
                </a:cxn>
                <a:cxn ang="0">
                  <a:pos x="T8" y="T9"/>
                </a:cxn>
              </a:cxnLst>
              <a:rect l="0" t="0" r="r" b="b"/>
              <a:pathLst>
                <a:path w="142" h="75">
                  <a:moveTo>
                    <a:pt x="39" y="4"/>
                  </a:moveTo>
                  <a:cubicBezTo>
                    <a:pt x="77" y="0"/>
                    <a:pt x="98" y="6"/>
                    <a:pt x="122" y="18"/>
                  </a:cubicBezTo>
                  <a:cubicBezTo>
                    <a:pt x="142" y="28"/>
                    <a:pt x="139" y="30"/>
                    <a:pt x="116" y="49"/>
                  </a:cubicBezTo>
                  <a:cubicBezTo>
                    <a:pt x="85" y="75"/>
                    <a:pt x="52" y="72"/>
                    <a:pt x="23" y="71"/>
                  </a:cubicBezTo>
                  <a:cubicBezTo>
                    <a:pt x="5" y="71"/>
                    <a:pt x="0" y="9"/>
                    <a:pt x="39" y="4"/>
                  </a:cubicBezTo>
                  <a:close/>
                </a:path>
              </a:pathLst>
            </a:custGeom>
            <a:solidFill>
              <a:srgbClr val="C2C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65" name="Freeform 42">
              <a:extLst>
                <a:ext uri="{FF2B5EF4-FFF2-40B4-BE49-F238E27FC236}">
                  <a16:creationId xmlns:a16="http://schemas.microsoft.com/office/drawing/2014/main" xmlns="" id="{FF0E377A-8D8A-4F5F-8E31-427D91D844F4}"/>
                </a:ext>
              </a:extLst>
            </p:cNvPr>
            <p:cNvSpPr>
              <a:spLocks noEditPoints="1"/>
            </p:cNvSpPr>
            <p:nvPr/>
          </p:nvSpPr>
          <p:spPr bwMode="auto">
            <a:xfrm>
              <a:off x="1962" y="2921"/>
              <a:ext cx="131" cy="179"/>
            </a:xfrm>
            <a:custGeom>
              <a:avLst/>
              <a:gdLst>
                <a:gd name="T0" fmla="*/ 115 w 147"/>
                <a:gd name="T1" fmla="*/ 143 h 202"/>
                <a:gd name="T2" fmla="*/ 143 w 147"/>
                <a:gd name="T3" fmla="*/ 47 h 202"/>
                <a:gd name="T4" fmla="*/ 131 w 147"/>
                <a:gd name="T5" fmla="*/ 14 h 202"/>
                <a:gd name="T6" fmla="*/ 112 w 147"/>
                <a:gd name="T7" fmla="*/ 5 h 202"/>
                <a:gd name="T8" fmla="*/ 78 w 147"/>
                <a:gd name="T9" fmla="*/ 16 h 202"/>
                <a:gd name="T10" fmla="*/ 22 w 147"/>
                <a:gd name="T11" fmla="*/ 99 h 202"/>
                <a:gd name="T12" fmla="*/ 32 w 147"/>
                <a:gd name="T13" fmla="*/ 180 h 202"/>
                <a:gd name="T14" fmla="*/ 47 w 147"/>
                <a:gd name="T15" fmla="*/ 187 h 202"/>
                <a:gd name="T16" fmla="*/ 115 w 147"/>
                <a:gd name="T17" fmla="*/ 143 h 202"/>
                <a:gd name="T18" fmla="*/ 56 w 147"/>
                <a:gd name="T19" fmla="*/ 167 h 202"/>
                <a:gd name="T20" fmla="*/ 43 w 147"/>
                <a:gd name="T21" fmla="*/ 161 h 202"/>
                <a:gd name="T22" fmla="*/ 33 w 147"/>
                <a:gd name="T23" fmla="*/ 120 h 202"/>
                <a:gd name="T24" fmla="*/ 70 w 147"/>
                <a:gd name="T25" fmla="*/ 102 h 202"/>
                <a:gd name="T26" fmla="*/ 84 w 147"/>
                <a:gd name="T27" fmla="*/ 108 h 202"/>
                <a:gd name="T28" fmla="*/ 94 w 147"/>
                <a:gd name="T29" fmla="*/ 149 h 202"/>
                <a:gd name="T30" fmla="*/ 56 w 147"/>
                <a:gd name="T31"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02">
                  <a:moveTo>
                    <a:pt x="115" y="143"/>
                  </a:moveTo>
                  <a:cubicBezTo>
                    <a:pt x="143" y="47"/>
                    <a:pt x="143" y="47"/>
                    <a:pt x="143" y="47"/>
                  </a:cubicBezTo>
                  <a:cubicBezTo>
                    <a:pt x="147" y="33"/>
                    <a:pt x="142" y="19"/>
                    <a:pt x="131" y="14"/>
                  </a:cubicBezTo>
                  <a:cubicBezTo>
                    <a:pt x="112" y="5"/>
                    <a:pt x="112" y="5"/>
                    <a:pt x="112" y="5"/>
                  </a:cubicBezTo>
                  <a:cubicBezTo>
                    <a:pt x="101" y="0"/>
                    <a:pt x="86" y="4"/>
                    <a:pt x="78" y="16"/>
                  </a:cubicBezTo>
                  <a:cubicBezTo>
                    <a:pt x="22" y="99"/>
                    <a:pt x="22" y="99"/>
                    <a:pt x="22" y="99"/>
                  </a:cubicBezTo>
                  <a:cubicBezTo>
                    <a:pt x="2" y="128"/>
                    <a:pt x="0" y="165"/>
                    <a:pt x="32" y="180"/>
                  </a:cubicBezTo>
                  <a:cubicBezTo>
                    <a:pt x="47" y="187"/>
                    <a:pt x="47" y="187"/>
                    <a:pt x="47" y="187"/>
                  </a:cubicBezTo>
                  <a:cubicBezTo>
                    <a:pt x="79" y="202"/>
                    <a:pt x="105" y="177"/>
                    <a:pt x="115" y="143"/>
                  </a:cubicBezTo>
                  <a:close/>
                  <a:moveTo>
                    <a:pt x="56" y="167"/>
                  </a:moveTo>
                  <a:cubicBezTo>
                    <a:pt x="43" y="161"/>
                    <a:pt x="43" y="161"/>
                    <a:pt x="43" y="161"/>
                  </a:cubicBezTo>
                  <a:cubicBezTo>
                    <a:pt x="30" y="155"/>
                    <a:pt x="26" y="136"/>
                    <a:pt x="33" y="120"/>
                  </a:cubicBezTo>
                  <a:cubicBezTo>
                    <a:pt x="41" y="104"/>
                    <a:pt x="58" y="96"/>
                    <a:pt x="70" y="102"/>
                  </a:cubicBezTo>
                  <a:cubicBezTo>
                    <a:pt x="84" y="108"/>
                    <a:pt x="84" y="108"/>
                    <a:pt x="84" y="108"/>
                  </a:cubicBezTo>
                  <a:cubicBezTo>
                    <a:pt x="97" y="114"/>
                    <a:pt x="101" y="133"/>
                    <a:pt x="94" y="149"/>
                  </a:cubicBezTo>
                  <a:cubicBezTo>
                    <a:pt x="86" y="165"/>
                    <a:pt x="69" y="173"/>
                    <a:pt x="56" y="167"/>
                  </a:cubicBezTo>
                  <a:close/>
                </a:path>
              </a:pathLst>
            </a:custGeom>
            <a:solidFill>
              <a:srgbClr val="264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66" name="Freeform 43">
              <a:extLst>
                <a:ext uri="{FF2B5EF4-FFF2-40B4-BE49-F238E27FC236}">
                  <a16:creationId xmlns:a16="http://schemas.microsoft.com/office/drawing/2014/main" xmlns="" id="{B3B97E65-4E40-46F8-8326-B0CD3758BF42}"/>
                </a:ext>
              </a:extLst>
            </p:cNvPr>
            <p:cNvSpPr>
              <a:spLocks noEditPoints="1"/>
            </p:cNvSpPr>
            <p:nvPr/>
          </p:nvSpPr>
          <p:spPr bwMode="auto">
            <a:xfrm>
              <a:off x="1957" y="2916"/>
              <a:ext cx="130" cy="179"/>
            </a:xfrm>
            <a:custGeom>
              <a:avLst/>
              <a:gdLst>
                <a:gd name="T0" fmla="*/ 115 w 147"/>
                <a:gd name="T1" fmla="*/ 143 h 202"/>
                <a:gd name="T2" fmla="*/ 143 w 147"/>
                <a:gd name="T3" fmla="*/ 47 h 202"/>
                <a:gd name="T4" fmla="*/ 131 w 147"/>
                <a:gd name="T5" fmla="*/ 14 h 202"/>
                <a:gd name="T6" fmla="*/ 111 w 147"/>
                <a:gd name="T7" fmla="*/ 5 h 202"/>
                <a:gd name="T8" fmla="*/ 78 w 147"/>
                <a:gd name="T9" fmla="*/ 16 h 202"/>
                <a:gd name="T10" fmla="*/ 22 w 147"/>
                <a:gd name="T11" fmla="*/ 99 h 202"/>
                <a:gd name="T12" fmla="*/ 31 w 147"/>
                <a:gd name="T13" fmla="*/ 180 h 202"/>
                <a:gd name="T14" fmla="*/ 47 w 147"/>
                <a:gd name="T15" fmla="*/ 188 h 202"/>
                <a:gd name="T16" fmla="*/ 115 w 147"/>
                <a:gd name="T17" fmla="*/ 143 h 202"/>
                <a:gd name="T18" fmla="*/ 56 w 147"/>
                <a:gd name="T19" fmla="*/ 167 h 202"/>
                <a:gd name="T20" fmla="*/ 42 w 147"/>
                <a:gd name="T21" fmla="*/ 161 h 202"/>
                <a:gd name="T22" fmla="*/ 33 w 147"/>
                <a:gd name="T23" fmla="*/ 120 h 202"/>
                <a:gd name="T24" fmla="*/ 70 w 147"/>
                <a:gd name="T25" fmla="*/ 102 h 202"/>
                <a:gd name="T26" fmla="*/ 84 w 147"/>
                <a:gd name="T27" fmla="*/ 108 h 202"/>
                <a:gd name="T28" fmla="*/ 93 w 147"/>
                <a:gd name="T29" fmla="*/ 149 h 202"/>
                <a:gd name="T30" fmla="*/ 56 w 147"/>
                <a:gd name="T31" fmla="*/ 1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202">
                  <a:moveTo>
                    <a:pt x="115" y="143"/>
                  </a:moveTo>
                  <a:cubicBezTo>
                    <a:pt x="143" y="47"/>
                    <a:pt x="143" y="47"/>
                    <a:pt x="143" y="47"/>
                  </a:cubicBezTo>
                  <a:cubicBezTo>
                    <a:pt x="147" y="33"/>
                    <a:pt x="141" y="19"/>
                    <a:pt x="131" y="14"/>
                  </a:cubicBezTo>
                  <a:cubicBezTo>
                    <a:pt x="111" y="5"/>
                    <a:pt x="111" y="5"/>
                    <a:pt x="111" y="5"/>
                  </a:cubicBezTo>
                  <a:cubicBezTo>
                    <a:pt x="101" y="0"/>
                    <a:pt x="86" y="4"/>
                    <a:pt x="78" y="16"/>
                  </a:cubicBezTo>
                  <a:cubicBezTo>
                    <a:pt x="22" y="99"/>
                    <a:pt x="22" y="99"/>
                    <a:pt x="22" y="99"/>
                  </a:cubicBezTo>
                  <a:cubicBezTo>
                    <a:pt x="2" y="128"/>
                    <a:pt x="0" y="165"/>
                    <a:pt x="31" y="180"/>
                  </a:cubicBezTo>
                  <a:cubicBezTo>
                    <a:pt x="47" y="188"/>
                    <a:pt x="47" y="188"/>
                    <a:pt x="47" y="188"/>
                  </a:cubicBezTo>
                  <a:cubicBezTo>
                    <a:pt x="79" y="202"/>
                    <a:pt x="105" y="177"/>
                    <a:pt x="115" y="143"/>
                  </a:cubicBezTo>
                  <a:close/>
                  <a:moveTo>
                    <a:pt x="56" y="167"/>
                  </a:moveTo>
                  <a:cubicBezTo>
                    <a:pt x="42" y="161"/>
                    <a:pt x="42" y="161"/>
                    <a:pt x="42" y="161"/>
                  </a:cubicBezTo>
                  <a:cubicBezTo>
                    <a:pt x="30" y="155"/>
                    <a:pt x="25" y="137"/>
                    <a:pt x="33" y="120"/>
                  </a:cubicBezTo>
                  <a:cubicBezTo>
                    <a:pt x="41" y="104"/>
                    <a:pt x="57" y="96"/>
                    <a:pt x="70" y="102"/>
                  </a:cubicBezTo>
                  <a:cubicBezTo>
                    <a:pt x="84" y="108"/>
                    <a:pt x="84" y="108"/>
                    <a:pt x="84" y="108"/>
                  </a:cubicBezTo>
                  <a:cubicBezTo>
                    <a:pt x="97" y="114"/>
                    <a:pt x="101" y="133"/>
                    <a:pt x="93" y="149"/>
                  </a:cubicBezTo>
                  <a:cubicBezTo>
                    <a:pt x="86" y="165"/>
                    <a:pt x="69" y="173"/>
                    <a:pt x="56" y="1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67" name="Freeform 44">
              <a:extLst>
                <a:ext uri="{FF2B5EF4-FFF2-40B4-BE49-F238E27FC236}">
                  <a16:creationId xmlns:a16="http://schemas.microsoft.com/office/drawing/2014/main" xmlns="" id="{DE9BC41E-E9F4-4D0F-9DF9-3D1ED07D1E65}"/>
                </a:ext>
              </a:extLst>
            </p:cNvPr>
            <p:cNvSpPr>
              <a:spLocks/>
            </p:cNvSpPr>
            <p:nvPr/>
          </p:nvSpPr>
          <p:spPr bwMode="auto">
            <a:xfrm>
              <a:off x="2978" y="3523"/>
              <a:ext cx="147" cy="391"/>
            </a:xfrm>
            <a:custGeom>
              <a:avLst/>
              <a:gdLst>
                <a:gd name="T0" fmla="*/ 64 w 165"/>
                <a:gd name="T1" fmla="*/ 42 h 441"/>
                <a:gd name="T2" fmla="*/ 46 w 165"/>
                <a:gd name="T3" fmla="*/ 242 h 441"/>
                <a:gd name="T4" fmla="*/ 0 w 165"/>
                <a:gd name="T5" fmla="*/ 283 h 441"/>
                <a:gd name="T6" fmla="*/ 34 w 165"/>
                <a:gd name="T7" fmla="*/ 441 h 441"/>
                <a:gd name="T8" fmla="*/ 136 w 165"/>
                <a:gd name="T9" fmla="*/ 239 h 441"/>
                <a:gd name="T10" fmla="*/ 64 w 165"/>
                <a:gd name="T11" fmla="*/ 42 h 441"/>
              </a:gdLst>
              <a:ahLst/>
              <a:cxnLst>
                <a:cxn ang="0">
                  <a:pos x="T0" y="T1"/>
                </a:cxn>
                <a:cxn ang="0">
                  <a:pos x="T2" y="T3"/>
                </a:cxn>
                <a:cxn ang="0">
                  <a:pos x="T4" y="T5"/>
                </a:cxn>
                <a:cxn ang="0">
                  <a:pos x="T6" y="T7"/>
                </a:cxn>
                <a:cxn ang="0">
                  <a:pos x="T8" y="T9"/>
                </a:cxn>
                <a:cxn ang="0">
                  <a:pos x="T10" y="T11"/>
                </a:cxn>
              </a:cxnLst>
              <a:rect l="0" t="0" r="r" b="b"/>
              <a:pathLst>
                <a:path w="165" h="441">
                  <a:moveTo>
                    <a:pt x="64" y="42"/>
                  </a:moveTo>
                  <a:cubicBezTo>
                    <a:pt x="64" y="42"/>
                    <a:pt x="96" y="182"/>
                    <a:pt x="46" y="242"/>
                  </a:cubicBezTo>
                  <a:cubicBezTo>
                    <a:pt x="13" y="274"/>
                    <a:pt x="0" y="283"/>
                    <a:pt x="0" y="283"/>
                  </a:cubicBezTo>
                  <a:cubicBezTo>
                    <a:pt x="34" y="441"/>
                    <a:pt x="34" y="441"/>
                    <a:pt x="34" y="441"/>
                  </a:cubicBezTo>
                  <a:cubicBezTo>
                    <a:pt x="34" y="441"/>
                    <a:pt x="165" y="409"/>
                    <a:pt x="136" y="239"/>
                  </a:cubicBezTo>
                  <a:cubicBezTo>
                    <a:pt x="107" y="64"/>
                    <a:pt x="60" y="0"/>
                    <a:pt x="64" y="42"/>
                  </a:cubicBezTo>
                  <a:close/>
                </a:path>
              </a:pathLst>
            </a:custGeom>
            <a:gradFill>
              <a:gsLst>
                <a:gs pos="10000">
                  <a:schemeClr val="tx1">
                    <a:lumMod val="95000"/>
                    <a:lumOff val="5000"/>
                  </a:schemeClr>
                </a:gs>
                <a:gs pos="34000">
                  <a:schemeClr val="tx1">
                    <a:lumMod val="65000"/>
                    <a:lumOff val="35000"/>
                  </a:schemeClr>
                </a:gs>
                <a:gs pos="100000">
                  <a:schemeClr val="tx1">
                    <a:lumMod val="85000"/>
                    <a:lumOff val="15000"/>
                  </a:schemeClr>
                </a:gs>
              </a:gsLst>
              <a:lin ang="20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268" name="Freeform 45">
              <a:extLst>
                <a:ext uri="{FF2B5EF4-FFF2-40B4-BE49-F238E27FC236}">
                  <a16:creationId xmlns:a16="http://schemas.microsoft.com/office/drawing/2014/main" xmlns="" id="{099BC976-2B45-4DED-A33D-572FED7B7A4F}"/>
                </a:ext>
              </a:extLst>
            </p:cNvPr>
            <p:cNvSpPr>
              <a:spLocks/>
            </p:cNvSpPr>
            <p:nvPr/>
          </p:nvSpPr>
          <p:spPr bwMode="auto">
            <a:xfrm>
              <a:off x="1709" y="3543"/>
              <a:ext cx="143" cy="391"/>
            </a:xfrm>
            <a:custGeom>
              <a:avLst/>
              <a:gdLst>
                <a:gd name="T0" fmla="*/ 89 w 161"/>
                <a:gd name="T1" fmla="*/ 42 h 440"/>
                <a:gd name="T2" fmla="*/ 114 w 161"/>
                <a:gd name="T3" fmla="*/ 242 h 440"/>
                <a:gd name="T4" fmla="*/ 161 w 161"/>
                <a:gd name="T5" fmla="*/ 281 h 440"/>
                <a:gd name="T6" fmla="*/ 132 w 161"/>
                <a:gd name="T7" fmla="*/ 440 h 440"/>
                <a:gd name="T8" fmla="*/ 23 w 161"/>
                <a:gd name="T9" fmla="*/ 241 h 440"/>
                <a:gd name="T10" fmla="*/ 89 w 161"/>
                <a:gd name="T11" fmla="*/ 42 h 440"/>
              </a:gdLst>
              <a:ahLst/>
              <a:cxnLst>
                <a:cxn ang="0">
                  <a:pos x="T0" y="T1"/>
                </a:cxn>
                <a:cxn ang="0">
                  <a:pos x="T2" y="T3"/>
                </a:cxn>
                <a:cxn ang="0">
                  <a:pos x="T4" y="T5"/>
                </a:cxn>
                <a:cxn ang="0">
                  <a:pos x="T6" y="T7"/>
                </a:cxn>
                <a:cxn ang="0">
                  <a:pos x="T8" y="T9"/>
                </a:cxn>
                <a:cxn ang="0">
                  <a:pos x="T10" y="T11"/>
                </a:cxn>
              </a:cxnLst>
              <a:rect l="0" t="0" r="r" b="b"/>
              <a:pathLst>
                <a:path w="161" h="440">
                  <a:moveTo>
                    <a:pt x="89" y="42"/>
                  </a:moveTo>
                  <a:cubicBezTo>
                    <a:pt x="89" y="42"/>
                    <a:pt x="62" y="183"/>
                    <a:pt x="114" y="242"/>
                  </a:cubicBezTo>
                  <a:cubicBezTo>
                    <a:pt x="147" y="272"/>
                    <a:pt x="161" y="281"/>
                    <a:pt x="161" y="281"/>
                  </a:cubicBezTo>
                  <a:cubicBezTo>
                    <a:pt x="132" y="440"/>
                    <a:pt x="132" y="440"/>
                    <a:pt x="132" y="440"/>
                  </a:cubicBezTo>
                  <a:cubicBezTo>
                    <a:pt x="132" y="440"/>
                    <a:pt x="0" y="412"/>
                    <a:pt x="23" y="241"/>
                  </a:cubicBezTo>
                  <a:cubicBezTo>
                    <a:pt x="47" y="66"/>
                    <a:pt x="91" y="0"/>
                    <a:pt x="89" y="42"/>
                  </a:cubicBezTo>
                  <a:close/>
                </a:path>
              </a:pathLst>
            </a:custGeom>
            <a:gradFill>
              <a:gsLst>
                <a:gs pos="100000">
                  <a:schemeClr val="tx1">
                    <a:lumMod val="95000"/>
                    <a:lumOff val="5000"/>
                  </a:schemeClr>
                </a:gs>
                <a:gs pos="66000">
                  <a:schemeClr val="tx1">
                    <a:lumMod val="65000"/>
                    <a:lumOff val="35000"/>
                  </a:schemeClr>
                </a:gs>
                <a:gs pos="36000">
                  <a:schemeClr val="tx1">
                    <a:lumMod val="85000"/>
                    <a:lumOff val="15000"/>
                  </a:schemeClr>
                </a:gs>
              </a:gsLst>
              <a:lin ang="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grpSp>
      <p:pic>
        <p:nvPicPr>
          <p:cNvPr id="11" name="ruler">
            <a:extLst>
              <a:ext uri="{FF2B5EF4-FFF2-40B4-BE49-F238E27FC236}">
                <a16:creationId xmlns:a16="http://schemas.microsoft.com/office/drawing/2014/main" xmlns="" id="{0310323B-1FE0-4262-9A48-3319158D2A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1486" y="2381515"/>
            <a:ext cx="347502" cy="1161389"/>
          </a:xfrm>
          <a:prstGeom prst="rect">
            <a:avLst/>
          </a:prstGeom>
        </p:spPr>
      </p:pic>
      <p:pic>
        <p:nvPicPr>
          <p:cNvPr id="7" name="brush">
            <a:extLst>
              <a:ext uri="{FF2B5EF4-FFF2-40B4-BE49-F238E27FC236}">
                <a16:creationId xmlns:a16="http://schemas.microsoft.com/office/drawing/2014/main" xmlns="" id="{D6AA3D1F-F023-44FE-92EF-D3A3742E7E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2802" y="2012460"/>
            <a:ext cx="361220" cy="1856393"/>
          </a:xfrm>
          <a:prstGeom prst="rect">
            <a:avLst/>
          </a:prstGeom>
        </p:spPr>
      </p:pic>
      <p:pic>
        <p:nvPicPr>
          <p:cNvPr id="5" name="glasses">
            <a:extLst>
              <a:ext uri="{FF2B5EF4-FFF2-40B4-BE49-F238E27FC236}">
                <a16:creationId xmlns:a16="http://schemas.microsoft.com/office/drawing/2014/main" xmlns="" id="{2B30E889-D9D6-419E-B464-88C7087E80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8964" y="2344452"/>
            <a:ext cx="402371" cy="1234547"/>
          </a:xfrm>
          <a:prstGeom prst="rect">
            <a:avLst/>
          </a:prstGeom>
        </p:spPr>
      </p:pic>
      <p:grpSp>
        <p:nvGrpSpPr>
          <p:cNvPr id="165" name="pack_pouch">
            <a:extLst>
              <a:ext uri="{FF2B5EF4-FFF2-40B4-BE49-F238E27FC236}">
                <a16:creationId xmlns:a16="http://schemas.microsoft.com/office/drawing/2014/main" xmlns="" id="{11882C12-9E4A-4970-8BC9-64BC086A59F8}"/>
              </a:ext>
            </a:extLst>
          </p:cNvPr>
          <p:cNvGrpSpPr>
            <a:grpSpLocks noChangeAspect="1"/>
          </p:cNvGrpSpPr>
          <p:nvPr/>
        </p:nvGrpSpPr>
        <p:grpSpPr bwMode="auto">
          <a:xfrm>
            <a:off x="1060740" y="2814893"/>
            <a:ext cx="2141771" cy="1561155"/>
            <a:chOff x="1985" y="3551"/>
            <a:chExt cx="889" cy="648"/>
          </a:xfrm>
        </p:grpSpPr>
        <p:sp>
          <p:nvSpPr>
            <p:cNvPr id="166" name="AutoShape 47">
              <a:extLst>
                <a:ext uri="{FF2B5EF4-FFF2-40B4-BE49-F238E27FC236}">
                  <a16:creationId xmlns:a16="http://schemas.microsoft.com/office/drawing/2014/main" xmlns="" id="{8BE4B60D-3AD0-41F0-BA33-2A8C66C63604}"/>
                </a:ext>
              </a:extLst>
            </p:cNvPr>
            <p:cNvSpPr>
              <a:spLocks noChangeAspect="1" noChangeArrowheads="1" noTextEdit="1"/>
            </p:cNvSpPr>
            <p:nvPr/>
          </p:nvSpPr>
          <p:spPr bwMode="auto">
            <a:xfrm>
              <a:off x="1985" y="3551"/>
              <a:ext cx="889"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sp>
          <p:nvSpPr>
            <p:cNvPr id="167" name="Freeform 49">
              <a:extLst>
                <a:ext uri="{FF2B5EF4-FFF2-40B4-BE49-F238E27FC236}">
                  <a16:creationId xmlns:a16="http://schemas.microsoft.com/office/drawing/2014/main" xmlns="" id="{32B19A73-52C6-43ED-A053-D43CFEE31168}"/>
                </a:ext>
              </a:extLst>
            </p:cNvPr>
            <p:cNvSpPr>
              <a:spLocks/>
            </p:cNvSpPr>
            <p:nvPr/>
          </p:nvSpPr>
          <p:spPr bwMode="auto">
            <a:xfrm>
              <a:off x="1972" y="3551"/>
              <a:ext cx="906" cy="648"/>
            </a:xfrm>
            <a:custGeom>
              <a:avLst/>
              <a:gdLst>
                <a:gd name="T0" fmla="*/ 887 w 984"/>
                <a:gd name="T1" fmla="*/ 0 h 705"/>
                <a:gd name="T2" fmla="*/ 411 w 984"/>
                <a:gd name="T3" fmla="*/ 134 h 705"/>
                <a:gd name="T4" fmla="*/ 84 w 984"/>
                <a:gd name="T5" fmla="*/ 18 h 705"/>
                <a:gd name="T6" fmla="*/ 16 w 984"/>
                <a:gd name="T7" fmla="*/ 492 h 705"/>
                <a:gd name="T8" fmla="*/ 496 w 984"/>
                <a:gd name="T9" fmla="*/ 704 h 705"/>
                <a:gd name="T10" fmla="*/ 981 w 984"/>
                <a:gd name="T11" fmla="*/ 461 h 705"/>
                <a:gd name="T12" fmla="*/ 887 w 984"/>
                <a:gd name="T13" fmla="*/ 0 h 705"/>
              </a:gdLst>
              <a:ahLst/>
              <a:cxnLst>
                <a:cxn ang="0">
                  <a:pos x="T0" y="T1"/>
                </a:cxn>
                <a:cxn ang="0">
                  <a:pos x="T2" y="T3"/>
                </a:cxn>
                <a:cxn ang="0">
                  <a:pos x="T4" y="T5"/>
                </a:cxn>
                <a:cxn ang="0">
                  <a:pos x="T6" y="T7"/>
                </a:cxn>
                <a:cxn ang="0">
                  <a:pos x="T8" y="T9"/>
                </a:cxn>
                <a:cxn ang="0">
                  <a:pos x="T10" y="T11"/>
                </a:cxn>
                <a:cxn ang="0">
                  <a:pos x="T12" y="T13"/>
                </a:cxn>
              </a:cxnLst>
              <a:rect l="0" t="0" r="r" b="b"/>
              <a:pathLst>
                <a:path w="984" h="705">
                  <a:moveTo>
                    <a:pt x="887" y="0"/>
                  </a:moveTo>
                  <a:cubicBezTo>
                    <a:pt x="770" y="253"/>
                    <a:pt x="513" y="168"/>
                    <a:pt x="411" y="134"/>
                  </a:cubicBezTo>
                  <a:cubicBezTo>
                    <a:pt x="322" y="104"/>
                    <a:pt x="169" y="108"/>
                    <a:pt x="84" y="18"/>
                  </a:cubicBezTo>
                  <a:cubicBezTo>
                    <a:pt x="72" y="80"/>
                    <a:pt x="0" y="247"/>
                    <a:pt x="16" y="492"/>
                  </a:cubicBezTo>
                  <a:cubicBezTo>
                    <a:pt x="25" y="635"/>
                    <a:pt x="225" y="703"/>
                    <a:pt x="496" y="704"/>
                  </a:cubicBezTo>
                  <a:cubicBezTo>
                    <a:pt x="755" y="705"/>
                    <a:pt x="984" y="613"/>
                    <a:pt x="981" y="461"/>
                  </a:cubicBezTo>
                  <a:cubicBezTo>
                    <a:pt x="978" y="273"/>
                    <a:pt x="910" y="102"/>
                    <a:pt x="887" y="0"/>
                  </a:cubicBezTo>
                  <a:close/>
                </a:path>
              </a:pathLst>
            </a:custGeom>
            <a:gradFill>
              <a:gsLst>
                <a:gs pos="74000">
                  <a:schemeClr val="tx1">
                    <a:lumMod val="85000"/>
                    <a:lumOff val="15000"/>
                  </a:schemeClr>
                </a:gs>
                <a:gs pos="0">
                  <a:schemeClr val="tx1">
                    <a:lumMod val="65000"/>
                    <a:lumOff val="35000"/>
                  </a:scheme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dirty="0">
                <a:solidFill>
                  <a:prstClr val="black"/>
                </a:solidFill>
                <a:latin typeface="Tahoma"/>
                <a:ea typeface="+mn-ea"/>
                <a:cs typeface="+mn-cs"/>
              </a:endParaRPr>
            </a:p>
          </p:txBody>
        </p:sp>
        <p:sp>
          <p:nvSpPr>
            <p:cNvPr id="168" name="Freeform 50">
              <a:extLst>
                <a:ext uri="{FF2B5EF4-FFF2-40B4-BE49-F238E27FC236}">
                  <a16:creationId xmlns:a16="http://schemas.microsoft.com/office/drawing/2014/main" xmlns="" id="{DC09DF49-A58C-4C39-B937-16A6687F3EE9}"/>
                </a:ext>
              </a:extLst>
            </p:cNvPr>
            <p:cNvSpPr>
              <a:spLocks/>
            </p:cNvSpPr>
            <p:nvPr/>
          </p:nvSpPr>
          <p:spPr bwMode="auto">
            <a:xfrm>
              <a:off x="2055" y="3560"/>
              <a:ext cx="726" cy="170"/>
            </a:xfrm>
            <a:custGeom>
              <a:avLst/>
              <a:gdLst>
                <a:gd name="T0" fmla="*/ 0 w 789"/>
                <a:gd name="T1" fmla="*/ 13 h 185"/>
                <a:gd name="T2" fmla="*/ 94 w 789"/>
                <a:gd name="T3" fmla="*/ 67 h 185"/>
                <a:gd name="T4" fmla="*/ 304 w 789"/>
                <a:gd name="T5" fmla="*/ 115 h 185"/>
                <a:gd name="T6" fmla="*/ 468 w 789"/>
                <a:gd name="T7" fmla="*/ 158 h 185"/>
                <a:gd name="T8" fmla="*/ 645 w 789"/>
                <a:gd name="T9" fmla="*/ 136 h 185"/>
                <a:gd name="T10" fmla="*/ 789 w 789"/>
                <a:gd name="T11" fmla="*/ 0 h 185"/>
                <a:gd name="T12" fmla="*/ 582 w 789"/>
                <a:gd name="T13" fmla="*/ 163 h 185"/>
                <a:gd name="T14" fmla="*/ 321 w 789"/>
                <a:gd name="T15" fmla="*/ 134 h 185"/>
                <a:gd name="T16" fmla="*/ 0 w 789"/>
                <a:gd name="T17" fmla="*/ 1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9" h="185">
                  <a:moveTo>
                    <a:pt x="0" y="13"/>
                  </a:moveTo>
                  <a:cubicBezTo>
                    <a:pt x="0" y="13"/>
                    <a:pt x="23" y="42"/>
                    <a:pt x="94" y="67"/>
                  </a:cubicBezTo>
                  <a:cubicBezTo>
                    <a:pt x="162" y="92"/>
                    <a:pt x="237" y="100"/>
                    <a:pt x="304" y="115"/>
                  </a:cubicBezTo>
                  <a:cubicBezTo>
                    <a:pt x="361" y="128"/>
                    <a:pt x="413" y="150"/>
                    <a:pt x="468" y="158"/>
                  </a:cubicBezTo>
                  <a:cubicBezTo>
                    <a:pt x="526" y="166"/>
                    <a:pt x="613" y="147"/>
                    <a:pt x="645" y="136"/>
                  </a:cubicBezTo>
                  <a:cubicBezTo>
                    <a:pt x="744" y="104"/>
                    <a:pt x="771" y="32"/>
                    <a:pt x="789" y="0"/>
                  </a:cubicBezTo>
                  <a:cubicBezTo>
                    <a:pt x="747" y="100"/>
                    <a:pt x="714" y="138"/>
                    <a:pt x="582" y="163"/>
                  </a:cubicBezTo>
                  <a:cubicBezTo>
                    <a:pt x="466" y="185"/>
                    <a:pt x="428" y="166"/>
                    <a:pt x="321" y="134"/>
                  </a:cubicBezTo>
                  <a:cubicBezTo>
                    <a:pt x="219" y="105"/>
                    <a:pt x="62" y="95"/>
                    <a:pt x="0" y="13"/>
                  </a:cubicBezTo>
                  <a:close/>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en-US" sz="1350" kern="1200">
                <a:solidFill>
                  <a:prstClr val="black"/>
                </a:solidFill>
                <a:latin typeface="Tahoma"/>
                <a:ea typeface="+mn-ea"/>
                <a:cs typeface="+mn-cs"/>
              </a:endParaRPr>
            </a:p>
          </p:txBody>
        </p:sp>
      </p:grpSp>
      <p:sp>
        <p:nvSpPr>
          <p:cNvPr id="131" name="TextBox 130">
            <a:extLst>
              <a:ext uri="{FF2B5EF4-FFF2-40B4-BE49-F238E27FC236}">
                <a16:creationId xmlns:a16="http://schemas.microsoft.com/office/drawing/2014/main" xmlns="" id="{6ED2A33A-742A-417C-8ACC-EC9FA22FA01D}"/>
              </a:ext>
            </a:extLst>
          </p:cNvPr>
          <p:cNvSpPr txBox="1"/>
          <p:nvPr/>
        </p:nvSpPr>
        <p:spPr>
          <a:xfrm>
            <a:off x="5650159" y="1417282"/>
            <a:ext cx="3492810" cy="310341"/>
          </a:xfrm>
          <a:prstGeom prst="rect">
            <a:avLst/>
          </a:prstGeom>
          <a:noFill/>
        </p:spPr>
        <p:txBody>
          <a:bodyPr wrap="square" rtlCol="0">
            <a:spAutoFit/>
          </a:bodyPr>
          <a:lstStyle/>
          <a:p>
            <a:pPr defTabSz="685800">
              <a:lnSpc>
                <a:spcPts val="1650"/>
              </a:lnSpc>
              <a:buClrTx/>
              <a:defRPr/>
            </a:pPr>
            <a:r>
              <a:rPr lang="en-US" sz="1575" kern="1200" dirty="0">
                <a:solidFill>
                  <a:prstClr val="black"/>
                </a:solidFill>
                <a:latin typeface="Boulder" pitchFamily="2" charset="0"/>
                <a:ea typeface="+mn-ea"/>
                <a:cs typeface="+mn-cs"/>
              </a:rPr>
              <a:t>Geometric Reasoning</a:t>
            </a:r>
          </a:p>
        </p:txBody>
      </p:sp>
      <p:sp>
        <p:nvSpPr>
          <p:cNvPr id="132" name="TextBox 131">
            <a:extLst>
              <a:ext uri="{FF2B5EF4-FFF2-40B4-BE49-F238E27FC236}">
                <a16:creationId xmlns:a16="http://schemas.microsoft.com/office/drawing/2014/main" xmlns="" id="{33BD94F4-D200-40D4-AD9C-186301A506A9}"/>
              </a:ext>
            </a:extLst>
          </p:cNvPr>
          <p:cNvSpPr txBox="1"/>
          <p:nvPr/>
        </p:nvSpPr>
        <p:spPr>
          <a:xfrm>
            <a:off x="5650158" y="2325102"/>
            <a:ext cx="3496092" cy="310341"/>
          </a:xfrm>
          <a:prstGeom prst="rect">
            <a:avLst/>
          </a:prstGeom>
          <a:noFill/>
        </p:spPr>
        <p:txBody>
          <a:bodyPr wrap="square" rtlCol="0">
            <a:spAutoFit/>
          </a:bodyPr>
          <a:lstStyle/>
          <a:p>
            <a:pPr defTabSz="685800">
              <a:lnSpc>
                <a:spcPts val="1650"/>
              </a:lnSpc>
              <a:buClrTx/>
              <a:defRPr/>
            </a:pPr>
            <a:r>
              <a:rPr lang="en-US" sz="1575" kern="1200" dirty="0">
                <a:solidFill>
                  <a:prstClr val="black"/>
                </a:solidFill>
                <a:latin typeface="Boulder" pitchFamily="2" charset="0"/>
                <a:ea typeface="+mn-ea"/>
                <a:cs typeface="+mn-cs"/>
              </a:rPr>
              <a:t>Geometric Content </a:t>
            </a:r>
          </a:p>
        </p:txBody>
      </p:sp>
      <p:sp>
        <p:nvSpPr>
          <p:cNvPr id="135" name="TextBox 134">
            <a:extLst>
              <a:ext uri="{FF2B5EF4-FFF2-40B4-BE49-F238E27FC236}">
                <a16:creationId xmlns:a16="http://schemas.microsoft.com/office/drawing/2014/main" xmlns="" id="{0AD63BCE-038D-4269-868F-EED63BBDEB22}"/>
              </a:ext>
            </a:extLst>
          </p:cNvPr>
          <p:cNvSpPr txBox="1"/>
          <p:nvPr/>
        </p:nvSpPr>
        <p:spPr>
          <a:xfrm>
            <a:off x="4882125" y="684851"/>
            <a:ext cx="457200" cy="354392"/>
          </a:xfrm>
          <a:prstGeom prst="rect">
            <a:avLst/>
          </a:prstGeom>
          <a:noFill/>
        </p:spPr>
        <p:txBody>
          <a:bodyPr wrap="square" rtlCol="0">
            <a:spAutoFit/>
          </a:bodyPr>
          <a:lstStyle/>
          <a:p>
            <a:pPr algn="ctr" defTabSz="685800">
              <a:lnSpc>
                <a:spcPts val="1650"/>
              </a:lnSpc>
              <a:buClrTx/>
              <a:defRPr/>
            </a:pPr>
            <a:r>
              <a:rPr lang="en-US" sz="3375" dirty="0">
                <a:solidFill>
                  <a:srgbClr val="0070C0"/>
                </a:solidFill>
                <a:latin typeface="Boulder" pitchFamily="2" charset="0"/>
                <a:ea typeface="+mn-ea"/>
              </a:rPr>
              <a:t>1</a:t>
            </a:r>
            <a:endParaRPr lang="en-US" sz="3375" kern="1200" dirty="0">
              <a:solidFill>
                <a:srgbClr val="0070C0"/>
              </a:solidFill>
              <a:latin typeface="Boulder" pitchFamily="2" charset="0"/>
              <a:ea typeface="+mn-ea"/>
              <a:cs typeface="+mn-cs"/>
            </a:endParaRPr>
          </a:p>
        </p:txBody>
      </p:sp>
      <p:sp>
        <p:nvSpPr>
          <p:cNvPr id="137" name="TextBox 136">
            <a:extLst>
              <a:ext uri="{FF2B5EF4-FFF2-40B4-BE49-F238E27FC236}">
                <a16:creationId xmlns:a16="http://schemas.microsoft.com/office/drawing/2014/main" xmlns="" id="{A4E3496F-B4C4-4B1D-A92E-79AB3C8C1628}"/>
              </a:ext>
            </a:extLst>
          </p:cNvPr>
          <p:cNvSpPr txBox="1"/>
          <p:nvPr/>
        </p:nvSpPr>
        <p:spPr>
          <a:xfrm>
            <a:off x="4882125" y="1503680"/>
            <a:ext cx="457200" cy="354392"/>
          </a:xfrm>
          <a:prstGeom prst="rect">
            <a:avLst/>
          </a:prstGeom>
          <a:noFill/>
        </p:spPr>
        <p:txBody>
          <a:bodyPr wrap="square" rtlCol="0">
            <a:spAutoFit/>
          </a:bodyPr>
          <a:lstStyle/>
          <a:p>
            <a:pPr algn="ctr" defTabSz="685800">
              <a:lnSpc>
                <a:spcPts val="1650"/>
              </a:lnSpc>
              <a:buClrTx/>
              <a:defRPr/>
            </a:pPr>
            <a:r>
              <a:rPr lang="en-US" sz="3375" dirty="0">
                <a:solidFill>
                  <a:srgbClr val="0070C0"/>
                </a:solidFill>
                <a:latin typeface="Boulder" pitchFamily="2" charset="0"/>
                <a:ea typeface="+mn-ea"/>
              </a:rPr>
              <a:t>2</a:t>
            </a:r>
            <a:endParaRPr lang="en-US" sz="3375" kern="1200" dirty="0">
              <a:solidFill>
                <a:srgbClr val="0070C0"/>
              </a:solidFill>
              <a:latin typeface="Boulder" pitchFamily="2" charset="0"/>
              <a:ea typeface="+mn-ea"/>
              <a:cs typeface="+mn-cs"/>
            </a:endParaRPr>
          </a:p>
        </p:txBody>
      </p:sp>
      <p:sp>
        <p:nvSpPr>
          <p:cNvPr id="138" name="TextBox 137">
            <a:extLst>
              <a:ext uri="{FF2B5EF4-FFF2-40B4-BE49-F238E27FC236}">
                <a16:creationId xmlns:a16="http://schemas.microsoft.com/office/drawing/2014/main" xmlns="" id="{0712EFA4-E1A5-418A-942F-92DAEA290A17}"/>
              </a:ext>
            </a:extLst>
          </p:cNvPr>
          <p:cNvSpPr txBox="1"/>
          <p:nvPr/>
        </p:nvSpPr>
        <p:spPr>
          <a:xfrm>
            <a:off x="4873113" y="2526535"/>
            <a:ext cx="457200" cy="354392"/>
          </a:xfrm>
          <a:prstGeom prst="rect">
            <a:avLst/>
          </a:prstGeom>
          <a:noFill/>
        </p:spPr>
        <p:txBody>
          <a:bodyPr wrap="square" rtlCol="0">
            <a:spAutoFit/>
          </a:bodyPr>
          <a:lstStyle/>
          <a:p>
            <a:pPr algn="ctr" defTabSz="685800">
              <a:lnSpc>
                <a:spcPts val="1650"/>
              </a:lnSpc>
              <a:buClrTx/>
              <a:defRPr/>
            </a:pPr>
            <a:r>
              <a:rPr lang="en-US" sz="3375" dirty="0">
                <a:solidFill>
                  <a:srgbClr val="0070C0"/>
                </a:solidFill>
                <a:latin typeface="Boulder" pitchFamily="2" charset="0"/>
                <a:ea typeface="+mn-ea"/>
              </a:rPr>
              <a:t>3</a:t>
            </a:r>
            <a:endParaRPr lang="en-US" sz="3375" kern="1200" dirty="0">
              <a:solidFill>
                <a:srgbClr val="0070C0"/>
              </a:solidFill>
              <a:latin typeface="Boulder" pitchFamily="2" charset="0"/>
              <a:ea typeface="+mn-ea"/>
              <a:cs typeface="+mn-cs"/>
            </a:endParaRPr>
          </a:p>
        </p:txBody>
      </p:sp>
      <p:pic>
        <p:nvPicPr>
          <p:cNvPr id="2" name="Picture 1"/>
          <p:cNvPicPr>
            <a:picLocks noChangeAspect="1"/>
          </p:cNvPicPr>
          <p:nvPr/>
        </p:nvPicPr>
        <p:blipFill>
          <a:blip r:embed="rId9"/>
          <a:stretch>
            <a:fillRect/>
          </a:stretch>
        </p:blipFill>
        <p:spPr>
          <a:xfrm>
            <a:off x="7545033" y="3648813"/>
            <a:ext cx="1500349" cy="1516656"/>
          </a:xfrm>
          <a:prstGeom prst="rect">
            <a:avLst/>
          </a:prstGeom>
        </p:spPr>
      </p:pic>
      <p:sp>
        <p:nvSpPr>
          <p:cNvPr id="52" name="TextBox 51">
            <a:extLst>
              <a:ext uri="{FF2B5EF4-FFF2-40B4-BE49-F238E27FC236}">
                <a16:creationId xmlns:a16="http://schemas.microsoft.com/office/drawing/2014/main" xmlns="" id="{6ED2A33A-742A-417C-8ACC-EC9FA22FA01D}"/>
              </a:ext>
            </a:extLst>
          </p:cNvPr>
          <p:cNvSpPr txBox="1"/>
          <p:nvPr/>
        </p:nvSpPr>
        <p:spPr>
          <a:xfrm>
            <a:off x="5650158" y="578013"/>
            <a:ext cx="3366649" cy="310341"/>
          </a:xfrm>
          <a:prstGeom prst="rect">
            <a:avLst/>
          </a:prstGeom>
          <a:noFill/>
        </p:spPr>
        <p:txBody>
          <a:bodyPr wrap="square" rtlCol="0">
            <a:spAutoFit/>
          </a:bodyPr>
          <a:lstStyle/>
          <a:p>
            <a:pPr defTabSz="685800">
              <a:lnSpc>
                <a:spcPts val="1650"/>
              </a:lnSpc>
              <a:buClrTx/>
              <a:defRPr/>
            </a:pPr>
            <a:r>
              <a:rPr lang="en-US" sz="1575" kern="1200" dirty="0">
                <a:solidFill>
                  <a:prstClr val="black"/>
                </a:solidFill>
                <a:latin typeface="Boulder" pitchFamily="2" charset="0"/>
                <a:ea typeface="+mn-ea"/>
                <a:cs typeface="+mn-cs"/>
              </a:rPr>
              <a:t>Spatial Sense</a:t>
            </a:r>
          </a:p>
        </p:txBody>
      </p:sp>
      <p:sp>
        <p:nvSpPr>
          <p:cNvPr id="3" name="Rectangle 2">
            <a:extLst>
              <a:ext uri="{FF2B5EF4-FFF2-40B4-BE49-F238E27FC236}">
                <a16:creationId xmlns:a16="http://schemas.microsoft.com/office/drawing/2014/main" xmlns="" id="{8C1AA470-F665-41CB-A5D8-F3F3CCBC4711}"/>
              </a:ext>
            </a:extLst>
          </p:cNvPr>
          <p:cNvSpPr/>
          <p:nvPr/>
        </p:nvSpPr>
        <p:spPr>
          <a:xfrm>
            <a:off x="2358333" y="3035797"/>
            <a:ext cx="5981051" cy="1754326"/>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Geometry Goals</a:t>
            </a:r>
          </a:p>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For Students</a:t>
            </a:r>
          </a:p>
        </p:txBody>
      </p:sp>
    </p:spTree>
    <p:extLst>
      <p:ext uri="{BB962C8B-B14F-4D97-AF65-F5344CB8AC3E}">
        <p14:creationId xmlns:p14="http://schemas.microsoft.com/office/powerpoint/2010/main" val="35523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16667E-7 1.85185E-6 C 0.00664 -0.18658 0.09909 -0.45533 0.23372 -0.41296 " pathEditMode="relative" rAng="0" ptsTypes="AA">
                                      <p:cBhvr>
                                        <p:cTn id="6" dur="1200" fill="hold"/>
                                        <p:tgtEl>
                                          <p:spTgt spid="7"/>
                                        </p:tgtEl>
                                        <p:attrNameLst>
                                          <p:attrName>ppt_x</p:attrName>
                                          <p:attrName>ppt_y</p:attrName>
                                        </p:attrNameLst>
                                      </p:cBhvr>
                                      <p:rCtr x="11680" y="-20880"/>
                                    </p:animMotion>
                                  </p:childTnLst>
                                </p:cTn>
                              </p:par>
                              <p:par>
                                <p:cTn id="7" presetID="8" presetClass="emph" presetSubtype="0" fill="hold" nodeType="withEffect">
                                  <p:stCondLst>
                                    <p:cond delay="300"/>
                                  </p:stCondLst>
                                  <p:childTnLst>
                                    <p:animRot by="2400000">
                                      <p:cBhvr>
                                        <p:cTn id="8" dur="800" fill="hold"/>
                                        <p:tgtEl>
                                          <p:spTgt spid="7"/>
                                        </p:tgtEl>
                                        <p:attrNameLst>
                                          <p:attrName>r</p:attrName>
                                        </p:attrNameLst>
                                      </p:cBhvr>
                                    </p:animRot>
                                  </p:childTnLst>
                                </p:cTn>
                              </p:par>
                              <p:par>
                                <p:cTn id="9" presetID="22" presetClass="entr" presetSubtype="8" fill="hold" grpId="0" nodeType="withEffect">
                                  <p:stCondLst>
                                    <p:cond delay="1000"/>
                                  </p:stCondLst>
                                  <p:childTnLst>
                                    <p:set>
                                      <p:cBhvr>
                                        <p:cTn id="10" dur="1" fill="hold">
                                          <p:stCondLst>
                                            <p:cond delay="0"/>
                                          </p:stCondLst>
                                        </p:cTn>
                                        <p:tgtEl>
                                          <p:spTgt spid="124"/>
                                        </p:tgtEl>
                                        <p:attrNameLst>
                                          <p:attrName>style.visibility</p:attrName>
                                        </p:attrNameLst>
                                      </p:cBhvr>
                                      <p:to>
                                        <p:strVal val="visible"/>
                                      </p:to>
                                    </p:set>
                                    <p:animEffect transition="in" filter="wipe(left)">
                                      <p:cBhvr>
                                        <p:cTn id="11" dur="500"/>
                                        <p:tgtEl>
                                          <p:spTgt spid="124"/>
                                        </p:tgtEl>
                                      </p:cBhvr>
                                    </p:animEffect>
                                  </p:childTnLst>
                                </p:cTn>
                              </p:par>
                              <p:par>
                                <p:cTn id="12" presetID="10" presetClass="entr" presetSubtype="0" fill="hold" grpId="0" nodeType="withEffect">
                                  <p:stCondLst>
                                    <p:cond delay="1400"/>
                                  </p:stCondLst>
                                  <p:childTnLst>
                                    <p:set>
                                      <p:cBhvr>
                                        <p:cTn id="13" dur="1" fill="hold">
                                          <p:stCondLst>
                                            <p:cond delay="0"/>
                                          </p:stCondLst>
                                        </p:cTn>
                                        <p:tgtEl>
                                          <p:spTgt spid="135"/>
                                        </p:tgtEl>
                                        <p:attrNameLst>
                                          <p:attrName>style.visibility</p:attrName>
                                        </p:attrNameLst>
                                      </p:cBhvr>
                                      <p:to>
                                        <p:strVal val="visible"/>
                                      </p:to>
                                    </p:set>
                                    <p:animEffect transition="in" filter="fade">
                                      <p:cBhvr>
                                        <p:cTn id="14" dur="500"/>
                                        <p:tgtEl>
                                          <p:spTgt spid="135"/>
                                        </p:tgtEl>
                                      </p:cBhvr>
                                    </p:animEffect>
                                  </p:childTnLst>
                                </p:cTn>
                              </p:par>
                              <p:par>
                                <p:cTn id="15" presetID="10" presetClass="entr" presetSubtype="0" fill="hold" grpId="0" nodeType="withEffect">
                                  <p:stCondLst>
                                    <p:cond delay="140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path" presetSubtype="0" accel="50000" decel="50000" fill="hold" nodeType="clickEffect">
                                  <p:stCondLst>
                                    <p:cond delay="0"/>
                                  </p:stCondLst>
                                  <p:childTnLst>
                                    <p:animMotion origin="layout" path="M 1.875E-6 4.07407E-6 C -0.00195 -0.25 0.11419 -0.30047 0.20703 -0.21274 " pathEditMode="relative" rAng="0" ptsTypes="AA">
                                      <p:cBhvr>
                                        <p:cTn id="21" dur="1200" fill="hold"/>
                                        <p:tgtEl>
                                          <p:spTgt spid="11"/>
                                        </p:tgtEl>
                                        <p:attrNameLst>
                                          <p:attrName>ppt_x</p:attrName>
                                          <p:attrName>ppt_y</p:attrName>
                                        </p:attrNameLst>
                                      </p:cBhvr>
                                      <p:rCtr x="10352" y="-12639"/>
                                    </p:animMotion>
                                  </p:childTnLst>
                                </p:cTn>
                              </p:par>
                              <p:par>
                                <p:cTn id="22" presetID="8" presetClass="emph" presetSubtype="0" fill="hold" nodeType="withEffect">
                                  <p:stCondLst>
                                    <p:cond delay="300"/>
                                  </p:stCondLst>
                                  <p:childTnLst>
                                    <p:animRot by="1800000">
                                      <p:cBhvr>
                                        <p:cTn id="23" dur="800" fill="hold"/>
                                        <p:tgtEl>
                                          <p:spTgt spid="11"/>
                                        </p:tgtEl>
                                        <p:attrNameLst>
                                          <p:attrName>r</p:attrName>
                                        </p:attrNameLst>
                                      </p:cBhvr>
                                    </p:animRot>
                                  </p:childTnLst>
                                </p:cTn>
                              </p:par>
                              <p:par>
                                <p:cTn id="24" presetID="22" presetClass="entr" presetSubtype="8" fill="hold" grpId="0" nodeType="withEffect">
                                  <p:stCondLst>
                                    <p:cond delay="1000"/>
                                  </p:stCondLst>
                                  <p:childTnLst>
                                    <p:set>
                                      <p:cBhvr>
                                        <p:cTn id="25" dur="1" fill="hold">
                                          <p:stCondLst>
                                            <p:cond delay="0"/>
                                          </p:stCondLst>
                                        </p:cTn>
                                        <p:tgtEl>
                                          <p:spTgt spid="125"/>
                                        </p:tgtEl>
                                        <p:attrNameLst>
                                          <p:attrName>style.visibility</p:attrName>
                                        </p:attrNameLst>
                                      </p:cBhvr>
                                      <p:to>
                                        <p:strVal val="visible"/>
                                      </p:to>
                                    </p:set>
                                    <p:animEffect transition="in" filter="wipe(left)">
                                      <p:cBhvr>
                                        <p:cTn id="26" dur="500"/>
                                        <p:tgtEl>
                                          <p:spTgt spid="125"/>
                                        </p:tgtEl>
                                      </p:cBhvr>
                                    </p:animEffect>
                                  </p:childTnLst>
                                </p:cTn>
                              </p:par>
                              <p:par>
                                <p:cTn id="27" presetID="10" presetClass="entr" presetSubtype="0" fill="hold" grpId="0" nodeType="withEffect">
                                  <p:stCondLst>
                                    <p:cond delay="140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500"/>
                                        <p:tgtEl>
                                          <p:spTgt spid="131"/>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137"/>
                                        </p:tgtEl>
                                        <p:attrNameLst>
                                          <p:attrName>style.visibility</p:attrName>
                                        </p:attrNameLst>
                                      </p:cBhvr>
                                      <p:to>
                                        <p:strVal val="visible"/>
                                      </p:to>
                                    </p:set>
                                    <p:animEffect transition="in" filter="fade">
                                      <p:cBhvr>
                                        <p:cTn id="32" dur="500"/>
                                        <p:tgtEl>
                                          <p:spTgt spid="137"/>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nodeType="clickEffect">
                                  <p:stCondLst>
                                    <p:cond delay="0"/>
                                  </p:stCondLst>
                                  <p:childTnLst>
                                    <p:animMotion origin="layout" path="M 2.91667E-6 -0.00046 C 0.02239 -0.15486 0.15026 -0.25972 0.25468 -0.03472 " pathEditMode="relative" rAng="0" ptsTypes="AA">
                                      <p:cBhvr>
                                        <p:cTn id="36" dur="1200" fill="hold"/>
                                        <p:tgtEl>
                                          <p:spTgt spid="5"/>
                                        </p:tgtEl>
                                        <p:attrNameLst>
                                          <p:attrName>ppt_x</p:attrName>
                                          <p:attrName>ppt_y</p:attrName>
                                        </p:attrNameLst>
                                      </p:cBhvr>
                                      <p:rCtr x="12734" y="-8194"/>
                                    </p:animMotion>
                                  </p:childTnLst>
                                </p:cTn>
                              </p:par>
                              <p:par>
                                <p:cTn id="37" presetID="8" presetClass="emph" presetSubtype="0" fill="hold" nodeType="withEffect">
                                  <p:stCondLst>
                                    <p:cond delay="300"/>
                                  </p:stCondLst>
                                  <p:childTnLst>
                                    <p:animRot by="-7200000">
                                      <p:cBhvr>
                                        <p:cTn id="38" dur="800" fill="hold"/>
                                        <p:tgtEl>
                                          <p:spTgt spid="5"/>
                                        </p:tgtEl>
                                        <p:attrNameLst>
                                          <p:attrName>r</p:attrName>
                                        </p:attrNameLst>
                                      </p:cBhvr>
                                    </p:animRot>
                                  </p:childTnLst>
                                </p:cTn>
                              </p:par>
                              <p:par>
                                <p:cTn id="39" presetID="22" presetClass="entr" presetSubtype="8" fill="hold" grpId="0" nodeType="withEffect">
                                  <p:stCondLst>
                                    <p:cond delay="1000"/>
                                  </p:stCondLst>
                                  <p:childTnLst>
                                    <p:set>
                                      <p:cBhvr>
                                        <p:cTn id="40" dur="1" fill="hold">
                                          <p:stCondLst>
                                            <p:cond delay="0"/>
                                          </p:stCondLst>
                                        </p:cTn>
                                        <p:tgtEl>
                                          <p:spTgt spid="127"/>
                                        </p:tgtEl>
                                        <p:attrNameLst>
                                          <p:attrName>style.visibility</p:attrName>
                                        </p:attrNameLst>
                                      </p:cBhvr>
                                      <p:to>
                                        <p:strVal val="visible"/>
                                      </p:to>
                                    </p:set>
                                    <p:animEffect transition="in" filter="wipe(left)">
                                      <p:cBhvr>
                                        <p:cTn id="41" dur="500"/>
                                        <p:tgtEl>
                                          <p:spTgt spid="127"/>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500"/>
                                        <p:tgtEl>
                                          <p:spTgt spid="132"/>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138"/>
                                        </p:tgtEl>
                                        <p:attrNameLst>
                                          <p:attrName>style.visibility</p:attrName>
                                        </p:attrNameLst>
                                      </p:cBhvr>
                                      <p:to>
                                        <p:strVal val="visible"/>
                                      </p:to>
                                    </p:set>
                                    <p:animEffect transition="in" filter="fade">
                                      <p:cBhvr>
                                        <p:cTn id="4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5" grpId="0" animBg="1"/>
      <p:bldP spid="124" grpId="0" animBg="1"/>
      <p:bldP spid="131" grpId="0"/>
      <p:bldP spid="132" grpId="0"/>
      <p:bldP spid="135" grpId="0"/>
      <p:bldP spid="137" grpId="0"/>
      <p:bldP spid="138"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30914-39DA-4B25-9447-F04579CFBF12}"/>
              </a:ext>
            </a:extLst>
          </p:cNvPr>
          <p:cNvSpPr>
            <a:spLocks noGrp="1"/>
          </p:cNvSpPr>
          <p:nvPr>
            <p:ph type="title"/>
          </p:nvPr>
        </p:nvSpPr>
        <p:spPr>
          <a:xfrm>
            <a:off x="311700" y="270725"/>
            <a:ext cx="8520600" cy="607800"/>
          </a:xfrm>
          <a:solidFill>
            <a:srgbClr val="92D050"/>
          </a:solidFill>
          <a:ln w="38100">
            <a:solidFill>
              <a:srgbClr val="0070C0"/>
            </a:solidFill>
          </a:ln>
        </p:spPr>
        <p:txBody>
          <a:bodyPr/>
          <a:lstStyle/>
          <a:p>
            <a:pPr algn="ctr"/>
            <a:r>
              <a:rPr lang="en-US" dirty="0"/>
              <a:t>Characteristics of Van </a:t>
            </a:r>
            <a:r>
              <a:rPr lang="en-US" dirty="0" err="1"/>
              <a:t>Hiele</a:t>
            </a:r>
            <a:r>
              <a:rPr lang="en-US" dirty="0"/>
              <a:t> Levels</a:t>
            </a:r>
          </a:p>
        </p:txBody>
      </p:sp>
      <p:sp>
        <p:nvSpPr>
          <p:cNvPr id="3" name="Text Placeholder 2">
            <a:extLst>
              <a:ext uri="{FF2B5EF4-FFF2-40B4-BE49-F238E27FC236}">
                <a16:creationId xmlns:a16="http://schemas.microsoft.com/office/drawing/2014/main" xmlns="" id="{B6DE5C5F-742D-4D21-8B09-11F1CAF3EBA5}"/>
              </a:ext>
            </a:extLst>
          </p:cNvPr>
          <p:cNvSpPr>
            <a:spLocks noGrp="1"/>
          </p:cNvSpPr>
          <p:nvPr>
            <p:ph type="body" idx="1"/>
          </p:nvPr>
        </p:nvSpPr>
        <p:spPr/>
        <p:txBody>
          <a:bodyPr/>
          <a:lstStyle/>
          <a:p>
            <a:r>
              <a:rPr lang="en-US" sz="3200" dirty="0"/>
              <a:t>Levels are sequential</a:t>
            </a:r>
          </a:p>
          <a:p>
            <a:r>
              <a:rPr lang="en-US" sz="3200" dirty="0"/>
              <a:t>Levels are not age-dependent</a:t>
            </a:r>
          </a:p>
          <a:p>
            <a:r>
              <a:rPr lang="en-US" sz="3200" dirty="0"/>
              <a:t>Geometric experience is key</a:t>
            </a:r>
          </a:p>
          <a:p>
            <a:r>
              <a:rPr lang="en-US" sz="3200" dirty="0"/>
              <a:t>Instruction must match student’s level of thought</a:t>
            </a:r>
          </a:p>
          <a:p>
            <a:pPr marL="114300" indent="0">
              <a:buNone/>
            </a:pPr>
            <a:r>
              <a:rPr lang="en-US" sz="1600" dirty="0">
                <a:solidFill>
                  <a:srgbClr val="FF0000"/>
                </a:solidFill>
                <a:hlinkClick r:id="rId2"/>
              </a:rPr>
              <a:t>Build Math Minds</a:t>
            </a:r>
            <a:endParaRPr lang="en-US" sz="1600" dirty="0">
              <a:solidFill>
                <a:srgbClr val="FF0000"/>
              </a:solidFill>
            </a:endParaRPr>
          </a:p>
        </p:txBody>
      </p:sp>
    </p:spTree>
    <p:extLst>
      <p:ext uri="{BB962C8B-B14F-4D97-AF65-F5344CB8AC3E}">
        <p14:creationId xmlns:p14="http://schemas.microsoft.com/office/powerpoint/2010/main" val="375804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98100" y="901047"/>
            <a:ext cx="8222100" cy="364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rPr>
              <a:t>Assessing Math Understanding</a:t>
            </a:r>
          </a:p>
          <a:p>
            <a:pPr marL="0" lvl="0" indent="0" algn="ctr" rtl="0">
              <a:spcBef>
                <a:spcPts val="0"/>
              </a:spcBef>
              <a:spcAft>
                <a:spcPts val="0"/>
              </a:spcAft>
              <a:buNone/>
            </a:pPr>
            <a:r>
              <a:rPr lang="en-US" sz="3000" dirty="0">
                <a:solidFill>
                  <a:srgbClr val="FFFFFF"/>
                </a:solidFill>
              </a:rPr>
              <a:t>Complete the assessment on your own. Then think about the possible misunderstandings or difficulties some elementary school children might have when completing this assessment. </a:t>
            </a:r>
          </a:p>
        </p:txBody>
      </p:sp>
    </p:spTree>
    <p:extLst>
      <p:ext uri="{BB962C8B-B14F-4D97-AF65-F5344CB8AC3E}">
        <p14:creationId xmlns:p14="http://schemas.microsoft.com/office/powerpoint/2010/main" val="107871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0" y="77117"/>
            <a:ext cx="9143999" cy="19523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rPr>
              <a:t>Which of the Shapes below are triangles? Explain why each shape is or is not a triangle.</a:t>
            </a:r>
          </a:p>
        </p:txBody>
      </p:sp>
      <p:pic>
        <p:nvPicPr>
          <p:cNvPr id="2" name="Picture 1">
            <a:extLst>
              <a:ext uri="{FF2B5EF4-FFF2-40B4-BE49-F238E27FC236}">
                <a16:creationId xmlns:a16="http://schemas.microsoft.com/office/drawing/2014/main" xmlns="" id="{E36A501B-D96F-4E2C-BF70-D5EE60CE71CC}"/>
              </a:ext>
            </a:extLst>
          </p:cNvPr>
          <p:cNvPicPr>
            <a:picLocks noChangeAspect="1"/>
          </p:cNvPicPr>
          <p:nvPr/>
        </p:nvPicPr>
        <p:blipFill>
          <a:blip r:embed="rId3"/>
          <a:stretch>
            <a:fillRect/>
          </a:stretch>
        </p:blipFill>
        <p:spPr>
          <a:xfrm>
            <a:off x="2960766" y="1977119"/>
            <a:ext cx="3222466" cy="3089264"/>
          </a:xfrm>
          <a:prstGeom prst="rect">
            <a:avLst/>
          </a:prstGeom>
        </p:spPr>
      </p:pic>
      <p:sp>
        <p:nvSpPr>
          <p:cNvPr id="3" name="TextBox 2">
            <a:extLst>
              <a:ext uri="{FF2B5EF4-FFF2-40B4-BE49-F238E27FC236}">
                <a16:creationId xmlns:a16="http://schemas.microsoft.com/office/drawing/2014/main" xmlns="" id="{AD62D2D3-0A19-47F4-817D-4BF0BDB78DE9}"/>
              </a:ext>
            </a:extLst>
          </p:cNvPr>
          <p:cNvSpPr txBox="1"/>
          <p:nvPr/>
        </p:nvSpPr>
        <p:spPr>
          <a:xfrm>
            <a:off x="415636" y="3172597"/>
            <a:ext cx="1957587" cy="307777"/>
          </a:xfrm>
          <a:prstGeom prst="rect">
            <a:avLst/>
          </a:prstGeom>
          <a:noFill/>
        </p:spPr>
        <p:txBody>
          <a:bodyPr wrap="none" rtlCol="0">
            <a:spAutoFit/>
          </a:bodyPr>
          <a:lstStyle/>
          <a:p>
            <a:r>
              <a:rPr lang="en-US" dirty="0">
                <a:solidFill>
                  <a:schemeClr val="bg1"/>
                </a:solidFill>
              </a:rPr>
              <a:t>Watch Student Videos</a:t>
            </a:r>
          </a:p>
        </p:txBody>
      </p:sp>
    </p:spTree>
    <p:extLst>
      <p:ext uri="{BB962C8B-B14F-4D97-AF65-F5344CB8AC3E}">
        <p14:creationId xmlns:p14="http://schemas.microsoft.com/office/powerpoint/2010/main" val="239550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55"/>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D45D027F-1B05-4388-BC31-6D5BBF665A14}"/>
              </a:ext>
            </a:extLst>
          </p:cNvPr>
          <p:cNvPicPr>
            <a:picLocks noChangeAspect="1"/>
          </p:cNvPicPr>
          <p:nvPr/>
        </p:nvPicPr>
        <p:blipFill>
          <a:blip r:embed="rId4"/>
          <a:stretch>
            <a:fillRect/>
          </a:stretch>
        </p:blipFill>
        <p:spPr>
          <a:xfrm>
            <a:off x="38100" y="1376362"/>
            <a:ext cx="4533900" cy="2390775"/>
          </a:xfrm>
          <a:prstGeom prst="rect">
            <a:avLst/>
          </a:prstGeom>
        </p:spPr>
      </p:pic>
      <p:sp>
        <p:nvSpPr>
          <p:cNvPr id="357" name="Google Shape;357;p41"/>
          <p:cNvSpPr txBox="1">
            <a:spLocks noGrp="1"/>
          </p:cNvSpPr>
          <p:nvPr>
            <p:ph type="body" idx="4294967295"/>
          </p:nvPr>
        </p:nvSpPr>
        <p:spPr>
          <a:xfrm>
            <a:off x="4610100" y="308344"/>
            <a:ext cx="4533900" cy="5728919"/>
          </a:xfrm>
          <a:prstGeom prst="rect">
            <a:avLst/>
          </a:prstGeom>
        </p:spPr>
        <p:txBody>
          <a:bodyPr spcFirstLastPara="1" wrap="square" lIns="91425" tIns="91425" rIns="91425" bIns="91425" anchor="t" anchorCtr="0">
            <a:noAutofit/>
          </a:bodyPr>
          <a:lstStyle/>
          <a:p>
            <a:pPr marL="285750" lvl="0" indent="-285750">
              <a:buFontTx/>
              <a:buChar char="-"/>
            </a:pPr>
            <a:r>
              <a:rPr lang="en-US" sz="1800" b="1" dirty="0">
                <a:solidFill>
                  <a:schemeClr val="bg1"/>
                </a:solidFill>
              </a:rPr>
              <a:t>Spatial sense</a:t>
            </a:r>
            <a:r>
              <a:rPr lang="en-US" dirty="0">
                <a:solidFill>
                  <a:schemeClr val="bg1"/>
                </a:solidFill>
              </a:rPr>
              <a:t> </a:t>
            </a:r>
            <a:r>
              <a:rPr lang="en-US" sz="1800" dirty="0">
                <a:solidFill>
                  <a:schemeClr val="bg1"/>
                </a:solidFill>
              </a:rPr>
              <a:t>is an intuitive feel for shape and space. It involves the concepts of traditional geometry, including an ability to recognize, visualize, represent, and transform geometric shapes.</a:t>
            </a:r>
          </a:p>
          <a:p>
            <a:pPr marL="285750" lvl="0" indent="-285750">
              <a:buFontTx/>
              <a:buChar char="-"/>
            </a:pPr>
            <a:endParaRPr lang="en-US" sz="1800" dirty="0">
              <a:solidFill>
                <a:schemeClr val="bg1"/>
              </a:solidFill>
            </a:endParaRPr>
          </a:p>
          <a:p>
            <a:pPr marL="285750" lvl="0" indent="-285750">
              <a:buFontTx/>
              <a:buChar char="-"/>
            </a:pPr>
            <a:r>
              <a:rPr lang="en-US" sz="1800" dirty="0">
                <a:solidFill>
                  <a:schemeClr val="bg1"/>
                </a:solidFill>
              </a:rPr>
              <a:t>Like number sense spatial sense includes the ability to mentally visualize objects and position</a:t>
            </a:r>
            <a:endParaRPr sz="1800" dirty="0">
              <a:solidFill>
                <a:schemeClr val="bg1"/>
              </a:solidFill>
            </a:endParaRPr>
          </a:p>
          <a:p>
            <a:pPr marL="285750" lvl="0" indent="-285750" algn="l" rtl="0">
              <a:spcBef>
                <a:spcPts val="1600"/>
              </a:spcBef>
              <a:spcAft>
                <a:spcPts val="1600"/>
              </a:spcAft>
              <a:buFontTx/>
              <a:buChar char="-"/>
            </a:pPr>
            <a:r>
              <a:rPr lang="en-US" sz="1800" dirty="0">
                <a:solidFill>
                  <a:schemeClr val="bg1"/>
                </a:solidFill>
              </a:rPr>
              <a:t>M</a:t>
            </a:r>
            <a:r>
              <a:rPr lang="en" sz="1800" dirty="0">
                <a:solidFill>
                  <a:schemeClr val="bg1"/>
                </a:solidFill>
              </a:rPr>
              <a:t>eaningful </a:t>
            </a:r>
            <a:r>
              <a:rPr lang="en-US" sz="1800" dirty="0">
                <a:solidFill>
                  <a:schemeClr val="bg1"/>
                </a:solidFill>
              </a:rPr>
              <a:t>experiences with shape and spatial relationships, when provided consistently over time can and will develop spatial sense. </a:t>
            </a:r>
            <a:endParaRPr sz="1800" dirty="0">
              <a:solidFill>
                <a:schemeClr val="bg1"/>
              </a:solidFill>
            </a:endParaRPr>
          </a:p>
        </p:txBody>
      </p:sp>
      <p:sp>
        <p:nvSpPr>
          <p:cNvPr id="6" name="Oval 5">
            <a:hlinkClick r:id="rId5" action="ppaction://hlinksldjump"/>
            <a:extLst>
              <a:ext uri="{FF2B5EF4-FFF2-40B4-BE49-F238E27FC236}">
                <a16:creationId xmlns:a16="http://schemas.microsoft.com/office/drawing/2014/main" xmlns="" id="{4EBD5548-4469-4382-AA98-EC73FC753CE5}"/>
              </a:ext>
            </a:extLst>
          </p:cNvPr>
          <p:cNvSpPr/>
          <p:nvPr/>
        </p:nvSpPr>
        <p:spPr>
          <a:xfrm>
            <a:off x="1552352" y="3976577"/>
            <a:ext cx="1690577" cy="73364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Return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55"/>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D45D027F-1B05-4388-BC31-6D5BBF665A14}"/>
              </a:ext>
            </a:extLst>
          </p:cNvPr>
          <p:cNvPicPr>
            <a:picLocks noChangeAspect="1"/>
          </p:cNvPicPr>
          <p:nvPr/>
        </p:nvPicPr>
        <p:blipFill>
          <a:blip r:embed="rId4"/>
          <a:stretch>
            <a:fillRect/>
          </a:stretch>
        </p:blipFill>
        <p:spPr>
          <a:xfrm>
            <a:off x="38100" y="1376362"/>
            <a:ext cx="4533900" cy="2390775"/>
          </a:xfrm>
          <a:prstGeom prst="rect">
            <a:avLst/>
          </a:prstGeom>
        </p:spPr>
      </p:pic>
      <p:sp>
        <p:nvSpPr>
          <p:cNvPr id="357" name="Google Shape;357;p41"/>
          <p:cNvSpPr txBox="1">
            <a:spLocks noGrp="1"/>
          </p:cNvSpPr>
          <p:nvPr>
            <p:ph type="body" idx="4294967295"/>
          </p:nvPr>
        </p:nvSpPr>
        <p:spPr>
          <a:xfrm>
            <a:off x="4610100" y="308344"/>
            <a:ext cx="4533900" cy="5728919"/>
          </a:xfrm>
          <a:prstGeom prst="rect">
            <a:avLst/>
          </a:prstGeom>
        </p:spPr>
        <p:txBody>
          <a:bodyPr spcFirstLastPara="1" wrap="square" lIns="91425" tIns="91425" rIns="91425" bIns="91425" anchor="t" anchorCtr="0">
            <a:noAutofit/>
          </a:bodyPr>
          <a:lstStyle/>
          <a:p>
            <a:pPr marL="285750" indent="-285750"/>
            <a:r>
              <a:rPr lang="en-US" b="1" dirty="0">
                <a:solidFill>
                  <a:schemeClr val="bg1"/>
                </a:solidFill>
              </a:rPr>
              <a:t>Geometric Reasoning-</a:t>
            </a:r>
            <a:r>
              <a:rPr lang="en-US" dirty="0">
                <a:solidFill>
                  <a:schemeClr val="bg1"/>
                </a:solidFill>
              </a:rPr>
              <a:t>is the use of critical thinking, logical argument and spatial </a:t>
            </a:r>
            <a:r>
              <a:rPr lang="en-US" b="1" dirty="0">
                <a:solidFill>
                  <a:schemeClr val="bg1"/>
                </a:solidFill>
              </a:rPr>
              <a:t>reasoning</a:t>
            </a:r>
            <a:r>
              <a:rPr lang="en-US" dirty="0">
                <a:solidFill>
                  <a:schemeClr val="bg1"/>
                </a:solidFill>
              </a:rPr>
              <a:t> to solve problems and find new relationships. ... The purpose of </a:t>
            </a:r>
            <a:r>
              <a:rPr lang="en-US" b="1" dirty="0">
                <a:solidFill>
                  <a:schemeClr val="bg1"/>
                </a:solidFill>
              </a:rPr>
              <a:t>geometric reasoning</a:t>
            </a:r>
            <a:r>
              <a:rPr lang="en-US" dirty="0">
                <a:solidFill>
                  <a:schemeClr val="bg1"/>
                </a:solidFill>
              </a:rPr>
              <a:t> is to determine results from previously established truths and to then apply these results in the solution of problems.</a:t>
            </a:r>
          </a:p>
          <a:p>
            <a:pPr marL="0" indent="0">
              <a:buNone/>
            </a:pPr>
            <a:endParaRPr lang="en-US" dirty="0">
              <a:solidFill>
                <a:schemeClr val="bg1"/>
              </a:solidFill>
            </a:endParaRPr>
          </a:p>
          <a:p>
            <a:pPr marL="285750" indent="-285750"/>
            <a:r>
              <a:rPr lang="en-US" dirty="0">
                <a:solidFill>
                  <a:schemeClr val="bg1"/>
                </a:solidFill>
              </a:rPr>
              <a:t>Finding attributes of geometric objects using their intrinsic properties, their relationships with other objects, and the inference rules</a:t>
            </a:r>
            <a:r>
              <a:rPr lang="en-US" dirty="0"/>
              <a:t>.</a:t>
            </a:r>
          </a:p>
        </p:txBody>
      </p:sp>
      <p:sp>
        <p:nvSpPr>
          <p:cNvPr id="3" name="Rectangle 2">
            <a:extLst>
              <a:ext uri="{FF2B5EF4-FFF2-40B4-BE49-F238E27FC236}">
                <a16:creationId xmlns:a16="http://schemas.microsoft.com/office/drawing/2014/main" xmlns="" id="{5C089D35-5C78-4A09-9872-443F8875FBAF}"/>
              </a:ext>
            </a:extLst>
          </p:cNvPr>
          <p:cNvSpPr/>
          <p:nvPr/>
        </p:nvSpPr>
        <p:spPr>
          <a:xfrm>
            <a:off x="385873" y="1552353"/>
            <a:ext cx="3838353" cy="3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Aharoni" panose="020B0604020202020204" pitchFamily="2" charset="-79"/>
                <a:cs typeface="Aharoni" panose="020B0604020202020204" pitchFamily="2" charset="-79"/>
              </a:rPr>
              <a:t>Geometric Reasoning</a:t>
            </a:r>
          </a:p>
        </p:txBody>
      </p:sp>
      <p:sp>
        <p:nvSpPr>
          <p:cNvPr id="6" name="Oval 5">
            <a:hlinkClick r:id="rId5" action="ppaction://hlinksldjump"/>
            <a:extLst>
              <a:ext uri="{FF2B5EF4-FFF2-40B4-BE49-F238E27FC236}">
                <a16:creationId xmlns:a16="http://schemas.microsoft.com/office/drawing/2014/main" xmlns="" id="{7F4FC6AF-E7D6-4158-8122-631484A3A496}"/>
              </a:ext>
            </a:extLst>
          </p:cNvPr>
          <p:cNvSpPr/>
          <p:nvPr/>
        </p:nvSpPr>
        <p:spPr>
          <a:xfrm>
            <a:off x="1552352" y="3976577"/>
            <a:ext cx="1690577" cy="73364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Return</a:t>
            </a:r>
          </a:p>
        </p:txBody>
      </p:sp>
    </p:spTree>
    <p:extLst>
      <p:ext uri="{BB962C8B-B14F-4D97-AF65-F5344CB8AC3E}">
        <p14:creationId xmlns:p14="http://schemas.microsoft.com/office/powerpoint/2010/main" val="56849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55"/>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D45D027F-1B05-4388-BC31-6D5BBF665A14}"/>
              </a:ext>
            </a:extLst>
          </p:cNvPr>
          <p:cNvPicPr>
            <a:picLocks noChangeAspect="1"/>
          </p:cNvPicPr>
          <p:nvPr/>
        </p:nvPicPr>
        <p:blipFill>
          <a:blip r:embed="rId4"/>
          <a:stretch>
            <a:fillRect/>
          </a:stretch>
        </p:blipFill>
        <p:spPr>
          <a:xfrm>
            <a:off x="38100" y="1376362"/>
            <a:ext cx="4533900" cy="2390775"/>
          </a:xfrm>
          <a:prstGeom prst="rect">
            <a:avLst/>
          </a:prstGeom>
        </p:spPr>
      </p:pic>
      <p:sp>
        <p:nvSpPr>
          <p:cNvPr id="357" name="Google Shape;357;p41"/>
          <p:cNvSpPr txBox="1">
            <a:spLocks noGrp="1"/>
          </p:cNvSpPr>
          <p:nvPr>
            <p:ph type="body" idx="4294967295"/>
          </p:nvPr>
        </p:nvSpPr>
        <p:spPr>
          <a:xfrm>
            <a:off x="4572000" y="116958"/>
            <a:ext cx="4533900" cy="5728919"/>
          </a:xfrm>
          <a:prstGeom prst="rect">
            <a:avLst/>
          </a:prstGeom>
        </p:spPr>
        <p:txBody>
          <a:bodyPr spcFirstLastPara="1" wrap="square" lIns="91425" tIns="91425" rIns="91425" bIns="91425" anchor="t" anchorCtr="0">
            <a:noAutofit/>
          </a:bodyPr>
          <a:lstStyle/>
          <a:p>
            <a:pPr marL="285750" indent="-285750"/>
            <a:r>
              <a:rPr lang="en-US" dirty="0">
                <a:solidFill>
                  <a:schemeClr val="bg1"/>
                </a:solidFill>
              </a:rPr>
              <a:t>Shapes and Properties-includes a study of the properties of shapes in two dimensions and three dimensions, as well as a study of the relationships built on properties. </a:t>
            </a:r>
          </a:p>
          <a:p>
            <a:pPr marL="285750" indent="-285750"/>
            <a:r>
              <a:rPr lang="en-US" dirty="0">
                <a:solidFill>
                  <a:schemeClr val="bg1"/>
                </a:solidFill>
              </a:rPr>
              <a:t>Transformations-study of symmetry, translations, reflections, rotations, and similarity.</a:t>
            </a:r>
          </a:p>
          <a:p>
            <a:pPr marL="285750" indent="-285750"/>
            <a:r>
              <a:rPr lang="en-US" dirty="0">
                <a:solidFill>
                  <a:schemeClr val="bg1"/>
                </a:solidFill>
              </a:rPr>
              <a:t>Location- refers primarily to coordinate geometry of how an object is located on a plane or in space.</a:t>
            </a:r>
          </a:p>
          <a:p>
            <a:pPr marL="285750" indent="-285750"/>
            <a:r>
              <a:rPr lang="en-US" dirty="0">
                <a:solidFill>
                  <a:schemeClr val="bg1"/>
                </a:solidFill>
              </a:rPr>
              <a:t>Visualization-recognition of shapes, relationships between shapes and ability to draw and recognize objects from different points of view.</a:t>
            </a:r>
          </a:p>
        </p:txBody>
      </p:sp>
      <p:sp>
        <p:nvSpPr>
          <p:cNvPr id="3" name="Rectangle 2">
            <a:extLst>
              <a:ext uri="{FF2B5EF4-FFF2-40B4-BE49-F238E27FC236}">
                <a16:creationId xmlns:a16="http://schemas.microsoft.com/office/drawing/2014/main" xmlns="" id="{5C089D35-5C78-4A09-9872-443F8875FBAF}"/>
              </a:ext>
            </a:extLst>
          </p:cNvPr>
          <p:cNvSpPr/>
          <p:nvPr/>
        </p:nvSpPr>
        <p:spPr>
          <a:xfrm>
            <a:off x="385873" y="1552353"/>
            <a:ext cx="3838353" cy="3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Aharoni" panose="020B0604020202020204" pitchFamily="2" charset="-79"/>
                <a:cs typeface="Aharoni" panose="020B0604020202020204" pitchFamily="2" charset="-79"/>
              </a:rPr>
              <a:t>Geometric Content</a:t>
            </a:r>
          </a:p>
        </p:txBody>
      </p:sp>
      <p:sp>
        <p:nvSpPr>
          <p:cNvPr id="5" name="Oval 4">
            <a:hlinkClick r:id="rId5" action="ppaction://hlinksldjump"/>
            <a:extLst>
              <a:ext uri="{FF2B5EF4-FFF2-40B4-BE49-F238E27FC236}">
                <a16:creationId xmlns:a16="http://schemas.microsoft.com/office/drawing/2014/main" xmlns="" id="{7E9DE74E-B7F4-4262-80B1-5C26B0FD02EA}"/>
              </a:ext>
            </a:extLst>
          </p:cNvPr>
          <p:cNvSpPr/>
          <p:nvPr/>
        </p:nvSpPr>
        <p:spPr>
          <a:xfrm>
            <a:off x="1552352" y="3976577"/>
            <a:ext cx="1690577" cy="73364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Return</a:t>
            </a:r>
          </a:p>
        </p:txBody>
      </p:sp>
    </p:spTree>
    <p:extLst>
      <p:ext uri="{BB962C8B-B14F-4D97-AF65-F5344CB8AC3E}">
        <p14:creationId xmlns:p14="http://schemas.microsoft.com/office/powerpoint/2010/main" val="151288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311700" y="143099"/>
            <a:ext cx="8520600" cy="46840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Module 1</a:t>
            </a:r>
            <a:endParaRPr dirty="0">
              <a:solidFill>
                <a:srgbClr val="FFFFFF"/>
              </a:solidFill>
            </a:endParaRPr>
          </a:p>
          <a:p>
            <a:pPr marL="0" lvl="0" indent="0" algn="l" rtl="0">
              <a:spcBef>
                <a:spcPts val="0"/>
              </a:spcBef>
              <a:spcAft>
                <a:spcPts val="0"/>
              </a:spcAft>
              <a:buNone/>
            </a:pPr>
            <a:r>
              <a:rPr lang="en" sz="1800" dirty="0">
                <a:solidFill>
                  <a:srgbClr val="FFFFFF"/>
                </a:solidFill>
              </a:rPr>
              <a:t>August 26, 2019</a:t>
            </a:r>
            <a:endParaRPr sz="2400" dirty="0">
              <a:solidFill>
                <a:srgbClr val="FFFFFF"/>
              </a:solidFill>
            </a:endParaRPr>
          </a:p>
          <a:p>
            <a:pPr marL="0" lvl="0" indent="0" algn="l" rtl="0">
              <a:spcBef>
                <a:spcPts val="0"/>
              </a:spcBef>
              <a:spcAft>
                <a:spcPts val="0"/>
              </a:spcAft>
              <a:buNone/>
            </a:pPr>
            <a:r>
              <a:rPr lang="en" sz="2400" dirty="0">
                <a:solidFill>
                  <a:srgbClr val="FFFFFF"/>
                </a:solidFill>
              </a:rPr>
              <a:t>-Introduction</a:t>
            </a:r>
            <a:br>
              <a:rPr lang="en" sz="2400" dirty="0">
                <a:solidFill>
                  <a:srgbClr val="FFFFFF"/>
                </a:solidFill>
              </a:rPr>
            </a:br>
            <a:r>
              <a:rPr lang="en" sz="2400" dirty="0">
                <a:solidFill>
                  <a:srgbClr val="FFFFFF"/>
                </a:solidFill>
              </a:rPr>
              <a:t>-Syl</a:t>
            </a:r>
            <a:r>
              <a:rPr lang="en-US" sz="2400" dirty="0" err="1">
                <a:solidFill>
                  <a:srgbClr val="FFFFFF"/>
                </a:solidFill>
              </a:rPr>
              <a:t>labus</a:t>
            </a:r>
            <a:r>
              <a:rPr lang="en-US" sz="2400" dirty="0">
                <a:solidFill>
                  <a:srgbClr val="FFFFFF"/>
                </a:solidFill>
              </a:rPr>
              <a:t/>
            </a:r>
            <a:br>
              <a:rPr lang="en-US" sz="2400" dirty="0">
                <a:solidFill>
                  <a:srgbClr val="FFFFFF"/>
                </a:solidFill>
              </a:rPr>
            </a:br>
            <a:r>
              <a:rPr lang="en-US" sz="2400" dirty="0">
                <a:solidFill>
                  <a:srgbClr val="FFFFFF"/>
                </a:solidFill>
              </a:rPr>
              <a:t>-Class Schedule-Changing</a:t>
            </a:r>
            <a:endParaRPr sz="2400" dirty="0">
              <a:solidFill>
                <a:srgbClr val="FFFFFF"/>
              </a:solidFill>
            </a:endParaRPr>
          </a:p>
          <a:p>
            <a:pPr marL="0" lvl="0" indent="0" algn="l" rtl="0">
              <a:spcBef>
                <a:spcPts val="0"/>
              </a:spcBef>
              <a:spcAft>
                <a:spcPts val="0"/>
              </a:spcAft>
              <a:buNone/>
            </a:pPr>
            <a:r>
              <a:rPr lang="en" sz="2400" dirty="0">
                <a:solidFill>
                  <a:srgbClr val="FFFFFF"/>
                </a:solidFill>
              </a:rPr>
              <a:t>-Geome</a:t>
            </a:r>
            <a:r>
              <a:rPr lang="en-US" sz="2400" dirty="0">
                <a:solidFill>
                  <a:srgbClr val="FFFFFF"/>
                </a:solidFill>
              </a:rPr>
              <a:t>try Talk</a:t>
            </a:r>
            <a:r>
              <a:rPr lang="en" sz="2400" dirty="0">
                <a:solidFill>
                  <a:srgbClr val="FFFFFF"/>
                </a:solidFill>
              </a:rPr>
              <a:t/>
            </a:r>
            <a:br>
              <a:rPr lang="en" sz="2400" dirty="0">
                <a:solidFill>
                  <a:srgbClr val="FFFFFF"/>
                </a:solidFill>
              </a:rPr>
            </a:br>
            <a:r>
              <a:rPr lang="en" sz="2400" dirty="0">
                <a:solidFill>
                  <a:srgbClr val="FFFFFF"/>
                </a:solidFill>
              </a:rPr>
              <a:t>-</a:t>
            </a:r>
            <a:r>
              <a:rPr lang="en-US" sz="2400" dirty="0">
                <a:solidFill>
                  <a:srgbClr val="FFFFFF"/>
                </a:solidFill>
              </a:rPr>
              <a:t>Developing Geometric Thinking</a:t>
            </a:r>
            <a:br>
              <a:rPr lang="en-US" sz="2400" dirty="0">
                <a:solidFill>
                  <a:srgbClr val="FFFFFF"/>
                </a:solidFill>
              </a:rPr>
            </a:br>
            <a:r>
              <a:rPr lang="en-US" sz="2400" dirty="0">
                <a:solidFill>
                  <a:srgbClr val="FFFFFF"/>
                </a:solidFill>
              </a:rPr>
              <a:t>- Standards for Mathematical Practices</a:t>
            </a:r>
            <a:endParaRPr sz="2400" dirty="0">
              <a:solidFill>
                <a:srgbClr val="FFFFFF"/>
              </a:solidFill>
            </a:endParaRPr>
          </a:p>
          <a:p>
            <a:pPr marL="0" lvl="0" indent="0" algn="l" rtl="0">
              <a:spcBef>
                <a:spcPts val="0"/>
              </a:spcBef>
              <a:spcAft>
                <a:spcPts val="0"/>
              </a:spcAft>
              <a:buNone/>
            </a:pPr>
            <a:r>
              <a:rPr lang="en" sz="2400" dirty="0">
                <a:solidFill>
                  <a:srgbClr val="FFFFFF"/>
                </a:solidFill>
              </a:rPr>
              <a:t>-</a:t>
            </a:r>
            <a:r>
              <a:rPr lang="en-US" sz="2400" dirty="0">
                <a:solidFill>
                  <a:srgbClr val="FFFFFF"/>
                </a:solidFill>
              </a:rPr>
              <a:t>Levels of Geometric Thought</a:t>
            </a:r>
            <a:endParaRPr sz="2400" dirty="0">
              <a:solidFill>
                <a:srgbClr val="FFFFFF"/>
              </a:solidFill>
            </a:endParaRPr>
          </a:p>
          <a:p>
            <a:pPr marL="0" lvl="0" indent="0" algn="l" rtl="0">
              <a:spcBef>
                <a:spcPts val="0"/>
              </a:spcBef>
              <a:spcAft>
                <a:spcPts val="0"/>
              </a:spcAft>
              <a:buNone/>
            </a:pPr>
            <a:r>
              <a:rPr lang="en" sz="2400" dirty="0">
                <a:solidFill>
                  <a:srgbClr val="FFFFFF"/>
                </a:solidFill>
              </a:rPr>
              <a:t>-</a:t>
            </a:r>
            <a:r>
              <a:rPr lang="en-US" sz="2400" dirty="0">
                <a:solidFill>
                  <a:srgbClr val="FFFFFF"/>
                </a:solidFill>
              </a:rPr>
              <a:t>Activities associated with Levels</a:t>
            </a:r>
            <a:br>
              <a:rPr lang="en-US" sz="2400" dirty="0">
                <a:solidFill>
                  <a:srgbClr val="FFFFFF"/>
                </a:solidFill>
              </a:rPr>
            </a:br>
            <a:r>
              <a:rPr lang="en-US" sz="2400" dirty="0">
                <a:solidFill>
                  <a:srgbClr val="FFFFFF"/>
                </a:solidFill>
              </a:rPr>
              <a:t>-Homework Assignment Due Aug 30, 2019 to Canvas</a:t>
            </a:r>
            <a:br>
              <a:rPr lang="en-US" sz="2400" dirty="0">
                <a:solidFill>
                  <a:srgbClr val="FFFFFF"/>
                </a:solidFill>
              </a:rPr>
            </a:br>
            <a:r>
              <a:rPr lang="en-US" sz="2400" dirty="0">
                <a:solidFill>
                  <a:srgbClr val="FFFFFF"/>
                </a:solidFill>
              </a:rPr>
              <a:t>- Reminder Aug 2, 2019 is Labor Day NO Class!</a:t>
            </a:r>
            <a:endParaRPr sz="24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311700" y="410000"/>
            <a:ext cx="8520600" cy="607800"/>
          </a:xfrm>
          <a:prstGeom prst="rect">
            <a:avLst/>
          </a:prstGeom>
          <a:solidFill>
            <a:srgbClr val="92D050"/>
          </a:solidFill>
          <a:ln w="28575">
            <a:solidFill>
              <a:srgbClr val="0070C0"/>
            </a:solid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 Introductions	</a:t>
            </a:r>
            <a:endParaRPr dirty="0"/>
          </a:p>
        </p:txBody>
      </p:sp>
      <p:sp>
        <p:nvSpPr>
          <p:cNvPr id="103" name="Google Shape;103;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a:r>
            <a:r>
              <a:rPr lang="en" sz="3000" dirty="0"/>
              <a:t>Name</a:t>
            </a:r>
            <a:endParaRPr sz="3000" dirty="0"/>
          </a:p>
          <a:p>
            <a:pPr marL="0" lvl="0" indent="0" algn="l" rtl="0">
              <a:spcBef>
                <a:spcPts val="1600"/>
              </a:spcBef>
              <a:spcAft>
                <a:spcPts val="0"/>
              </a:spcAft>
              <a:buNone/>
            </a:pPr>
            <a:r>
              <a:rPr lang="en" sz="3000" dirty="0"/>
              <a:t>-Math makes me feel…</a:t>
            </a:r>
            <a:endParaRPr sz="3000" dirty="0"/>
          </a:p>
          <a:p>
            <a:pPr marL="0" lvl="0" indent="0" algn="l" rtl="0">
              <a:spcBef>
                <a:spcPts val="1600"/>
              </a:spcBef>
              <a:spcAft>
                <a:spcPts val="0"/>
              </a:spcAft>
              <a:buNone/>
            </a:pPr>
            <a:r>
              <a:rPr lang="en" sz="3000" dirty="0"/>
              <a:t>-Grade level (span) of choice</a:t>
            </a:r>
            <a:endParaRPr sz="3000" dirty="0"/>
          </a:p>
          <a:p>
            <a:pPr marL="0" lvl="0" indent="0" algn="l" rtl="0">
              <a:spcBef>
                <a:spcPts val="1600"/>
              </a:spcBef>
              <a:spcAft>
                <a:spcPts val="1600"/>
              </a:spcAft>
              <a:buNone/>
            </a:pPr>
            <a:r>
              <a:rPr lang="en" sz="3000" dirty="0"/>
              <a:t>-1 fact about you</a:t>
            </a:r>
            <a:endParaRPr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Rectangle 1">
            <a:extLst>
              <a:ext uri="{FF2B5EF4-FFF2-40B4-BE49-F238E27FC236}">
                <a16:creationId xmlns:a16="http://schemas.microsoft.com/office/drawing/2014/main" xmlns="" id="{697BFC63-D980-415E-A12D-F14436231DF7}"/>
              </a:ext>
            </a:extLst>
          </p:cNvPr>
          <p:cNvSpPr/>
          <p:nvPr/>
        </p:nvSpPr>
        <p:spPr>
          <a:xfrm>
            <a:off x="4593265" y="1921292"/>
            <a:ext cx="1127051" cy="9951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45DA008-17E8-49EB-98F5-0F83D019DAAD}"/>
              </a:ext>
            </a:extLst>
          </p:cNvPr>
          <p:cNvSpPr/>
          <p:nvPr/>
        </p:nvSpPr>
        <p:spPr>
          <a:xfrm>
            <a:off x="3444949" y="1904894"/>
            <a:ext cx="1127051" cy="9951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CDF456FA-D574-4065-BDE8-408CF220FA75}"/>
              </a:ext>
            </a:extLst>
          </p:cNvPr>
          <p:cNvSpPr/>
          <p:nvPr/>
        </p:nvSpPr>
        <p:spPr>
          <a:xfrm>
            <a:off x="2860156" y="1333714"/>
            <a:ext cx="584791" cy="5711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7F722376-79F3-4A4E-A316-BF67B82D1BEC}"/>
              </a:ext>
            </a:extLst>
          </p:cNvPr>
          <p:cNvSpPr/>
          <p:nvPr/>
        </p:nvSpPr>
        <p:spPr>
          <a:xfrm>
            <a:off x="2860158" y="1904893"/>
            <a:ext cx="584791" cy="9951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93D2179-EC25-41F7-909C-59737F98939A}"/>
              </a:ext>
            </a:extLst>
          </p:cNvPr>
          <p:cNvSpPr/>
          <p:nvPr/>
        </p:nvSpPr>
        <p:spPr>
          <a:xfrm>
            <a:off x="2860156" y="2923464"/>
            <a:ext cx="1127051" cy="9951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E5C7F27-AC71-4026-89C2-6B80DED0B6F9}"/>
              </a:ext>
            </a:extLst>
          </p:cNvPr>
          <p:cNvSpPr/>
          <p:nvPr/>
        </p:nvSpPr>
        <p:spPr>
          <a:xfrm rot="5400000">
            <a:off x="3716077" y="1062586"/>
            <a:ext cx="584791" cy="11270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D02F3833-21ED-454F-8BB6-F8BE29AB521B}"/>
              </a:ext>
            </a:extLst>
          </p:cNvPr>
          <p:cNvSpPr/>
          <p:nvPr/>
        </p:nvSpPr>
        <p:spPr>
          <a:xfrm>
            <a:off x="3418364" y="3398093"/>
            <a:ext cx="584791" cy="5185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4439BA99-D262-4CAF-9B4E-ADA420A84911}"/>
              </a:ext>
            </a:extLst>
          </p:cNvPr>
          <p:cNvSpPr/>
          <p:nvPr/>
        </p:nvSpPr>
        <p:spPr>
          <a:xfrm rot="5400000">
            <a:off x="4287675" y="2587079"/>
            <a:ext cx="504857" cy="11270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805466BE-BF0A-4286-8382-63376D475EDE}"/>
              </a:ext>
            </a:extLst>
          </p:cNvPr>
          <p:cNvSpPr txBox="1"/>
          <p:nvPr/>
        </p:nvSpPr>
        <p:spPr>
          <a:xfrm>
            <a:off x="236381" y="1166230"/>
            <a:ext cx="2000869" cy="954107"/>
          </a:xfrm>
          <a:prstGeom prst="rect">
            <a:avLst/>
          </a:prstGeom>
          <a:noFill/>
        </p:spPr>
        <p:txBody>
          <a:bodyPr wrap="none" rtlCol="0">
            <a:spAutoFit/>
          </a:bodyPr>
          <a:lstStyle/>
          <a:p>
            <a:r>
              <a:rPr lang="en-US" b="1" dirty="0">
                <a:latin typeface="Comic Sans MS" panose="030F0702030302020204" pitchFamily="66" charset="0"/>
              </a:rPr>
              <a:t>What do you see?</a:t>
            </a:r>
          </a:p>
          <a:p>
            <a:endParaRPr lang="en-US" b="1" dirty="0">
              <a:latin typeface="Comic Sans MS" panose="030F0702030302020204" pitchFamily="66" charset="0"/>
            </a:endParaRPr>
          </a:p>
          <a:p>
            <a:r>
              <a:rPr lang="en-US" b="1" dirty="0">
                <a:latin typeface="Comic Sans MS" panose="030F0702030302020204" pitchFamily="66" charset="0"/>
              </a:rPr>
              <a:t>What do you notice?</a:t>
            </a:r>
          </a:p>
          <a:p>
            <a:endParaRPr lang="en-US" b="1" dirty="0">
              <a:latin typeface="Comic Sans MS" panose="030F0702030302020204" pitchFamily="66" charset="0"/>
            </a:endParaRPr>
          </a:p>
        </p:txBody>
      </p:sp>
      <p:sp>
        <p:nvSpPr>
          <p:cNvPr id="7" name="TextBox 6">
            <a:extLst>
              <a:ext uri="{FF2B5EF4-FFF2-40B4-BE49-F238E27FC236}">
                <a16:creationId xmlns:a16="http://schemas.microsoft.com/office/drawing/2014/main" xmlns="" id="{9DBCC455-1BB4-4739-B43E-807B4A3C4A98}"/>
              </a:ext>
            </a:extLst>
          </p:cNvPr>
          <p:cNvSpPr txBox="1"/>
          <p:nvPr/>
        </p:nvSpPr>
        <p:spPr>
          <a:xfrm>
            <a:off x="595424" y="57413"/>
            <a:ext cx="8006316" cy="707886"/>
          </a:xfrm>
          <a:prstGeom prst="rect">
            <a:avLst/>
          </a:prstGeom>
          <a:solidFill>
            <a:srgbClr val="92D050"/>
          </a:solidFill>
          <a:ln w="28575">
            <a:solidFill>
              <a:srgbClr val="0070C0"/>
            </a:solidFill>
          </a:ln>
        </p:spPr>
        <p:txBody>
          <a:bodyPr wrap="square" rtlCol="0">
            <a:spAutoFit/>
          </a:bodyPr>
          <a:lstStyle/>
          <a:p>
            <a:pPr algn="ctr"/>
            <a:r>
              <a:rPr lang="en-US" sz="4000" dirty="0">
                <a:latin typeface="Comic Sans MS" panose="030F0702030302020204" pitchFamily="66" charset="0"/>
              </a:rPr>
              <a:t>Geometry Talk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xmlns="" id="{9DBCC455-1BB4-4739-B43E-807B4A3C4A98}"/>
              </a:ext>
            </a:extLst>
          </p:cNvPr>
          <p:cNvSpPr txBox="1"/>
          <p:nvPr/>
        </p:nvSpPr>
        <p:spPr>
          <a:xfrm>
            <a:off x="595424" y="57413"/>
            <a:ext cx="8006316" cy="707886"/>
          </a:xfrm>
          <a:prstGeom prst="rect">
            <a:avLst/>
          </a:prstGeom>
          <a:solidFill>
            <a:srgbClr val="92D050"/>
          </a:solidFill>
          <a:ln w="28575">
            <a:solidFill>
              <a:srgbClr val="0070C0"/>
            </a:solidFill>
          </a:ln>
        </p:spPr>
        <p:txBody>
          <a:bodyPr wrap="square" rtlCol="0">
            <a:spAutoFit/>
          </a:bodyPr>
          <a:lstStyle/>
          <a:p>
            <a:pPr algn="ctr"/>
            <a:r>
              <a:rPr lang="en-US" sz="4000" dirty="0">
                <a:latin typeface="Comic Sans MS" panose="030F0702030302020204" pitchFamily="66" charset="0"/>
              </a:rPr>
              <a:t>What is a Geometry </a:t>
            </a:r>
            <a:r>
              <a:rPr lang="en-US" sz="4000" dirty="0" err="1">
                <a:latin typeface="Comic Sans MS" panose="030F0702030302020204" pitchFamily="66" charset="0"/>
              </a:rPr>
              <a:t>MathTalk</a:t>
            </a:r>
            <a:r>
              <a:rPr lang="en-US" sz="4000" dirty="0">
                <a:latin typeface="Comic Sans MS" panose="030F0702030302020204" pitchFamily="66" charset="0"/>
              </a:rPr>
              <a:t>?</a:t>
            </a:r>
          </a:p>
        </p:txBody>
      </p:sp>
      <p:pic>
        <p:nvPicPr>
          <p:cNvPr id="5" name="Online Media 4" title="Geometric Subitizing in Kindergarten">
            <a:hlinkClick r:id="" action="ppaction://media"/>
            <a:extLst>
              <a:ext uri="{FF2B5EF4-FFF2-40B4-BE49-F238E27FC236}">
                <a16:creationId xmlns:a16="http://schemas.microsoft.com/office/drawing/2014/main" xmlns="" id="{8741A1C0-D019-4B92-8E5F-678DFFCB4327}"/>
              </a:ext>
            </a:extLst>
          </p:cNvPr>
          <p:cNvPicPr>
            <a:picLocks noRot="1" noChangeAspect="1"/>
          </p:cNvPicPr>
          <p:nvPr>
            <a:videoFile r:link="rId1"/>
          </p:nvPr>
        </p:nvPicPr>
        <p:blipFill>
          <a:blip r:embed="rId4"/>
          <a:stretch>
            <a:fillRect/>
          </a:stretch>
        </p:blipFill>
        <p:spPr>
          <a:xfrm>
            <a:off x="1641549" y="1467292"/>
            <a:ext cx="5914065" cy="3326662"/>
          </a:xfrm>
          <a:prstGeom prst="rect">
            <a:avLst/>
          </a:prstGeom>
        </p:spPr>
      </p:pic>
      <p:sp>
        <p:nvSpPr>
          <p:cNvPr id="8" name="TextBox 7">
            <a:extLst>
              <a:ext uri="{FF2B5EF4-FFF2-40B4-BE49-F238E27FC236}">
                <a16:creationId xmlns:a16="http://schemas.microsoft.com/office/drawing/2014/main" xmlns="" id="{6E2A090A-1479-45A1-AD3E-C1542ACE525A}"/>
              </a:ext>
            </a:extLst>
          </p:cNvPr>
          <p:cNvSpPr txBox="1"/>
          <p:nvPr/>
        </p:nvSpPr>
        <p:spPr>
          <a:xfrm>
            <a:off x="3423683" y="962407"/>
            <a:ext cx="1816523" cy="307777"/>
          </a:xfrm>
          <a:prstGeom prst="rect">
            <a:avLst/>
          </a:prstGeom>
          <a:noFill/>
        </p:spPr>
        <p:txBody>
          <a:bodyPr wrap="none" rtlCol="0">
            <a:spAutoFit/>
          </a:bodyPr>
          <a:lstStyle/>
          <a:p>
            <a:r>
              <a:rPr lang="en-US" dirty="0">
                <a:hlinkClick r:id="rId5"/>
              </a:rPr>
              <a:t>Why do Math Talks?</a:t>
            </a:r>
            <a:endParaRPr lang="en-US" dirty="0"/>
          </a:p>
        </p:txBody>
      </p:sp>
    </p:spTree>
    <p:extLst>
      <p:ext uri="{BB962C8B-B14F-4D97-AF65-F5344CB8AC3E}">
        <p14:creationId xmlns:p14="http://schemas.microsoft.com/office/powerpoint/2010/main" val="383462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11700" y="133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 Mathematical Practice Standards</a:t>
            </a:r>
            <a:endParaRPr/>
          </a:p>
        </p:txBody>
      </p:sp>
      <p:pic>
        <p:nvPicPr>
          <p:cNvPr id="115" name="Google Shape;115;p17"/>
          <p:cNvPicPr preferRelativeResize="0"/>
          <p:nvPr/>
        </p:nvPicPr>
        <p:blipFill rotWithShape="1">
          <a:blip r:embed="rId3">
            <a:alphaModFix/>
          </a:blip>
          <a:srcRect l="24011" t="18593" r="24693" b="31889"/>
          <a:stretch/>
        </p:blipFill>
        <p:spPr>
          <a:xfrm>
            <a:off x="590800" y="706625"/>
            <a:ext cx="8016274" cy="4352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0" y="-69731"/>
            <a:ext cx="9087088" cy="13914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rPr>
              <a:t>Standards for Mathematical Practice</a:t>
            </a:r>
          </a:p>
        </p:txBody>
      </p:sp>
      <p:pic>
        <p:nvPicPr>
          <p:cNvPr id="2" name="Online Media 1" title="Standards for Mathematical Practice">
            <a:hlinkClick r:id="" action="ppaction://media"/>
            <a:extLst>
              <a:ext uri="{FF2B5EF4-FFF2-40B4-BE49-F238E27FC236}">
                <a16:creationId xmlns:a16="http://schemas.microsoft.com/office/drawing/2014/main" xmlns="" id="{F723BD4C-CBFD-4C0C-9115-1DA65176595C}"/>
              </a:ext>
            </a:extLst>
          </p:cNvPr>
          <p:cNvPicPr>
            <a:picLocks noRot="1" noChangeAspect="1"/>
          </p:cNvPicPr>
          <p:nvPr>
            <a:videoFile r:link="rId1"/>
          </p:nvPr>
        </p:nvPicPr>
        <p:blipFill>
          <a:blip r:embed="rId4"/>
          <a:stretch>
            <a:fillRect/>
          </a:stretch>
        </p:blipFill>
        <p:spPr>
          <a:xfrm>
            <a:off x="1495544" y="1208124"/>
            <a:ext cx="6096000" cy="3429000"/>
          </a:xfrm>
          <a:prstGeom prst="rect">
            <a:avLst/>
          </a:prstGeom>
        </p:spPr>
      </p:pic>
    </p:spTree>
    <p:extLst>
      <p:ext uri="{BB962C8B-B14F-4D97-AF65-F5344CB8AC3E}">
        <p14:creationId xmlns:p14="http://schemas.microsoft.com/office/powerpoint/2010/main" val="1067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127590" y="148855"/>
            <a:ext cx="8931349" cy="477401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solidFill>
                  <a:srgbClr val="FFFFFF"/>
                </a:solidFill>
              </a:rPr>
              <a:t>Standards for Mathematical Practice Sorting Activity</a:t>
            </a:r>
          </a:p>
        </p:txBody>
      </p:sp>
    </p:spTree>
    <p:extLst>
      <p:ext uri="{BB962C8B-B14F-4D97-AF65-F5344CB8AC3E}">
        <p14:creationId xmlns:p14="http://schemas.microsoft.com/office/powerpoint/2010/main" val="196738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8 Math Practices with Geometry</a:t>
            </a:r>
            <a:endParaRPr/>
          </a:p>
        </p:txBody>
      </p:sp>
      <p:sp>
        <p:nvSpPr>
          <p:cNvPr id="121" name="Google Shape;121;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333333"/>
                </a:solidFill>
              </a:rPr>
              <a:t>Materials: Ziploc bag with pink and white cards</a:t>
            </a:r>
            <a:endParaRPr dirty="0">
              <a:solidFill>
                <a:srgbClr val="333333"/>
              </a:solidFill>
            </a:endParaRPr>
          </a:p>
          <a:p>
            <a:pPr marL="0" lvl="0" indent="0" algn="l" rtl="0">
              <a:spcBef>
                <a:spcPts val="800"/>
              </a:spcBef>
              <a:spcAft>
                <a:spcPts val="0"/>
              </a:spcAft>
              <a:buClr>
                <a:schemeClr val="dk1"/>
              </a:buClr>
              <a:buSzPts val="1100"/>
              <a:buFont typeface="Arial"/>
              <a:buNone/>
            </a:pPr>
            <a:endParaRPr dirty="0">
              <a:solidFill>
                <a:srgbClr val="333333"/>
              </a:solidFill>
            </a:endParaRPr>
          </a:p>
          <a:p>
            <a:pPr marL="0" lvl="0" indent="0" algn="l" rtl="0">
              <a:spcBef>
                <a:spcPts val="800"/>
              </a:spcBef>
              <a:spcAft>
                <a:spcPts val="800"/>
              </a:spcAft>
              <a:buClr>
                <a:schemeClr val="dk1"/>
              </a:buClr>
              <a:buSzPts val="1100"/>
              <a:buFont typeface="Arial"/>
              <a:buNone/>
            </a:pPr>
            <a:r>
              <a:rPr lang="en" dirty="0">
                <a:solidFill>
                  <a:srgbClr val="333333"/>
                </a:solidFill>
              </a:rPr>
              <a:t>Directions: With a partner lay out the 8 Math Practices (….. cards). Then read through the white cards together. Determine which practice each card is illustrating. Cards could be placed in more than one place, but at the end of the activity, there should be one card for each of the 8 Math Practices.</a:t>
            </a:r>
            <a:endParaRPr dirty="0">
              <a:solidFill>
                <a:srgbClr val="333333"/>
              </a:solidFil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25708</TotalTime>
  <Words>440</Words>
  <Application>Microsoft Office PowerPoint</Application>
  <PresentationFormat>On-screen Show (16:9)</PresentationFormat>
  <Paragraphs>101</Paragraphs>
  <Slides>19</Slides>
  <Notes>18</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Roboto</vt:lpstr>
      <vt:lpstr>Calibri</vt:lpstr>
      <vt:lpstr>Comic Sans MS</vt:lpstr>
      <vt:lpstr>Tahoma</vt:lpstr>
      <vt:lpstr>Aharoni</vt:lpstr>
      <vt:lpstr>Boulder</vt:lpstr>
      <vt:lpstr>Verdana</vt:lpstr>
      <vt:lpstr>Franklin Gothic Demi Cond</vt:lpstr>
      <vt:lpstr>Geometric</vt:lpstr>
      <vt:lpstr>PowerPoint Presentation</vt:lpstr>
      <vt:lpstr>Module 1 August 26, 2019 -Introduction -Syllabus -Class Schedule-Changing -Geometry Talk -Developing Geometric Thinking - Standards for Mathematical Practices -Levels of Geometric Thought -Activities associated with Levels -Homework Assignment Due Aug 30, 2019 to Canvas - Reminder Aug 2, 2019 is Labor Day NO Class!</vt:lpstr>
      <vt:lpstr>Student Introductions </vt:lpstr>
      <vt:lpstr>PowerPoint Presentation</vt:lpstr>
      <vt:lpstr>PowerPoint Presentation</vt:lpstr>
      <vt:lpstr>8 Mathematical Practice Standards</vt:lpstr>
      <vt:lpstr>Standards for Mathematical Practice</vt:lpstr>
      <vt:lpstr>Standards for Mathematical Practice Sorting Activity</vt:lpstr>
      <vt:lpstr>Activity: 8 Math Practices with Geometry</vt:lpstr>
      <vt:lpstr>Developing Geometric Thinking Described by five-level hierarchy, each level describes the thinking and understanding of how geometry is developed. </vt:lpstr>
      <vt:lpstr>Levels of Geometric Thought</vt:lpstr>
      <vt:lpstr>Levels of Geometric Thought</vt:lpstr>
      <vt:lpstr>PowerPoint Presentation</vt:lpstr>
      <vt:lpstr>Characteristics of Van Hiele Levels</vt:lpstr>
      <vt:lpstr>Assessing Math Understanding Complete the assessment on your own. Then think about the possible misunderstandings or difficulties some elementary school children might have when completing this assessment. </vt:lpstr>
      <vt:lpstr>Which of the Shapes below are triangles? Explain why each shape is or is not a triangle.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August 26, 2019    -Introduction -Math and State Standards -Mathamatical Practice Standards -6.3 ratios and percents -7.1a Collecting and Graphing Data</dc:title>
  <dc:creator>Stevenson, Jennifer</dc:creator>
  <cp:lastModifiedBy>Stevenson, Jennifer</cp:lastModifiedBy>
  <cp:revision>47</cp:revision>
  <dcterms:modified xsi:type="dcterms:W3CDTF">2019-08-26T19:56:52Z</dcterms:modified>
</cp:coreProperties>
</file>